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9"/>
  </p:notesMasterIdLst>
  <p:sldIdLst>
    <p:sldId id="287" r:id="rId5"/>
    <p:sldId id="289" r:id="rId6"/>
    <p:sldId id="256" r:id="rId7"/>
    <p:sldId id="257" r:id="rId8"/>
    <p:sldId id="258" r:id="rId9"/>
    <p:sldId id="259" r:id="rId10"/>
    <p:sldId id="260" r:id="rId11"/>
    <p:sldId id="261" r:id="rId12"/>
    <p:sldId id="290" r:id="rId13"/>
    <p:sldId id="262" r:id="rId14"/>
    <p:sldId id="291" r:id="rId15"/>
    <p:sldId id="263" r:id="rId16"/>
    <p:sldId id="264" r:id="rId17"/>
    <p:sldId id="292" r:id="rId18"/>
    <p:sldId id="293" r:id="rId19"/>
    <p:sldId id="294" r:id="rId20"/>
    <p:sldId id="268" r:id="rId21"/>
    <p:sldId id="269" r:id="rId22"/>
    <p:sldId id="270" r:id="rId23"/>
    <p:sldId id="271" r:id="rId24"/>
    <p:sldId id="272" r:id="rId25"/>
    <p:sldId id="273" r:id="rId26"/>
    <p:sldId id="274" r:id="rId27"/>
    <p:sldId id="295" r:id="rId28"/>
    <p:sldId id="275" r:id="rId29"/>
    <p:sldId id="277" r:id="rId30"/>
    <p:sldId id="296" r:id="rId31"/>
    <p:sldId id="278" r:id="rId32"/>
    <p:sldId id="279" r:id="rId33"/>
    <p:sldId id="280" r:id="rId34"/>
    <p:sldId id="281" r:id="rId35"/>
    <p:sldId id="282" r:id="rId36"/>
    <p:sldId id="283" r:id="rId37"/>
    <p:sldId id="288"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CCB186-2FCB-F3D7-5882-8392B96DB00D}" v="408" dt="2024-09-09T18:27:25.9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9503" autoAdjust="0"/>
  </p:normalViewPr>
  <p:slideViewPr>
    <p:cSldViewPr snapToGrid="0">
      <p:cViewPr varScale="1">
        <p:scale>
          <a:sx n="61" d="100"/>
          <a:sy n="61" d="100"/>
        </p:scale>
        <p:origin x="1098" y="7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7B565A-1AD8-45D5-AA86-29460F13B130}" type="datetimeFigureOut">
              <a:rPr lang="en-GB" smtClean="0"/>
              <a:t>10/09/2024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38A7D0-70AB-4A22-8AE9-5FBC38D36677}" type="slidenum">
              <a:rPr lang="en-GB" smtClean="0"/>
              <a:t>‹#›</a:t>
            </a:fld>
            <a:endParaRPr lang="en-GB"/>
          </a:p>
        </p:txBody>
      </p:sp>
    </p:spTree>
    <p:extLst>
      <p:ext uri="{BB962C8B-B14F-4D97-AF65-F5344CB8AC3E}">
        <p14:creationId xmlns:p14="http://schemas.microsoft.com/office/powerpoint/2010/main" val="29245128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BB and KM</a:t>
            </a:r>
          </a:p>
        </p:txBody>
      </p:sp>
      <p:sp>
        <p:nvSpPr>
          <p:cNvPr id="4" name="Slide Number Placeholder 3"/>
          <p:cNvSpPr>
            <a:spLocks noGrp="1"/>
          </p:cNvSpPr>
          <p:nvPr>
            <p:ph type="sldNum" sz="quarter" idx="5"/>
          </p:nvPr>
        </p:nvSpPr>
        <p:spPr/>
        <p:txBody>
          <a:bodyPr/>
          <a:lstStyle/>
          <a:p>
            <a:fld id="{0E38A7D0-70AB-4A22-8AE9-5FBC38D36677}" type="slidenum">
              <a:rPr lang="en-GB" smtClean="0"/>
              <a:t>1</a:t>
            </a:fld>
            <a:endParaRPr lang="en-GB"/>
          </a:p>
        </p:txBody>
      </p:sp>
    </p:spTree>
    <p:extLst>
      <p:ext uri="{BB962C8B-B14F-4D97-AF65-F5344CB8AC3E}">
        <p14:creationId xmlns:p14="http://schemas.microsoft.com/office/powerpoint/2010/main" val="960262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BB</a:t>
            </a:r>
          </a:p>
        </p:txBody>
      </p:sp>
      <p:sp>
        <p:nvSpPr>
          <p:cNvPr id="4" name="Slide Number Placeholder 3"/>
          <p:cNvSpPr>
            <a:spLocks noGrp="1"/>
          </p:cNvSpPr>
          <p:nvPr>
            <p:ph type="sldNum" sz="quarter" idx="5"/>
          </p:nvPr>
        </p:nvSpPr>
        <p:spPr/>
        <p:txBody>
          <a:bodyPr/>
          <a:lstStyle/>
          <a:p>
            <a:fld id="{0E38A7D0-70AB-4A22-8AE9-5FBC38D36677}" type="slidenum">
              <a:rPr lang="en-GB" smtClean="0"/>
              <a:t>2</a:t>
            </a:fld>
            <a:endParaRPr lang="en-GB"/>
          </a:p>
        </p:txBody>
      </p:sp>
    </p:spTree>
    <p:extLst>
      <p:ext uri="{BB962C8B-B14F-4D97-AF65-F5344CB8AC3E}">
        <p14:creationId xmlns:p14="http://schemas.microsoft.com/office/powerpoint/2010/main" val="3890379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KM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Note that there are no science assessments this academic year (including sampling tests). </a:t>
            </a:r>
          </a:p>
          <a:p>
            <a:endParaRPr lang="en-GB" dirty="0"/>
          </a:p>
        </p:txBody>
      </p:sp>
      <p:sp>
        <p:nvSpPr>
          <p:cNvPr id="4" name="Slide Number Placeholder 3"/>
          <p:cNvSpPr>
            <a:spLocks noGrp="1"/>
          </p:cNvSpPr>
          <p:nvPr>
            <p:ph type="sldNum" sz="quarter" idx="5"/>
          </p:nvPr>
        </p:nvSpPr>
        <p:spPr/>
        <p:txBody>
          <a:bodyPr/>
          <a:lstStyle/>
          <a:p>
            <a:fld id="{0E38A7D0-70AB-4A22-8AE9-5FBC38D36677}" type="slidenum">
              <a:rPr lang="en-GB" smtClean="0"/>
              <a:t>3</a:t>
            </a:fld>
            <a:endParaRPr lang="en-GB"/>
          </a:p>
        </p:txBody>
      </p:sp>
    </p:spTree>
    <p:extLst>
      <p:ext uri="{BB962C8B-B14F-4D97-AF65-F5344CB8AC3E}">
        <p14:creationId xmlns:p14="http://schemas.microsoft.com/office/powerpoint/2010/main" val="15345881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KM</a:t>
            </a:r>
          </a:p>
        </p:txBody>
      </p:sp>
      <p:sp>
        <p:nvSpPr>
          <p:cNvPr id="4" name="Slide Number Placeholder 3"/>
          <p:cNvSpPr>
            <a:spLocks noGrp="1"/>
          </p:cNvSpPr>
          <p:nvPr>
            <p:ph type="sldNum" sz="quarter" idx="5"/>
          </p:nvPr>
        </p:nvSpPr>
        <p:spPr/>
        <p:txBody>
          <a:bodyPr/>
          <a:lstStyle/>
          <a:p>
            <a:fld id="{0E38A7D0-70AB-4A22-8AE9-5FBC38D36677}" type="slidenum">
              <a:rPr lang="en-GB" smtClean="0"/>
              <a:t>4</a:t>
            </a:fld>
            <a:endParaRPr lang="en-GB"/>
          </a:p>
        </p:txBody>
      </p:sp>
    </p:spTree>
    <p:extLst>
      <p:ext uri="{BB962C8B-B14F-4D97-AF65-F5344CB8AC3E}">
        <p14:creationId xmlns:p14="http://schemas.microsoft.com/office/powerpoint/2010/main" val="36734221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58750" indent="0">
              <a:buNone/>
            </a:pPr>
            <a:r>
              <a:rPr lang="en-GB" dirty="0"/>
              <a:t>BB</a:t>
            </a:r>
          </a:p>
          <a:p>
            <a:pPr marL="158750" indent="0">
              <a:buNone/>
            </a:pPr>
            <a:r>
              <a:rPr lang="en-GB" dirty="0"/>
              <a:t>The DfE Key Stage 2 access arrangements guidance (https://assets.publishing.service.gov.uk/government/uploads/system/uploads/attachment_data/file/1024558/2022_key_stage_2_access_arrangements_guidance.pdf) give more details on this, including which arrangements need prior permission. </a:t>
            </a:r>
          </a:p>
          <a:p>
            <a:pPr marL="158750" indent="0">
              <a:buNone/>
            </a:pPr>
            <a:r>
              <a:rPr lang="en-GB" dirty="0"/>
              <a:t>It should be noted that there are cases when pupils can have access to multiple arrangements (e.g. addition time and a scribe). These are detailed in the above document. </a:t>
            </a:r>
          </a:p>
          <a:p>
            <a:pPr marL="158750" indent="0">
              <a:buNone/>
            </a:pPr>
            <a:r>
              <a:rPr lang="en-GB" dirty="0"/>
              <a:t>Also note, any pupil can ask for a question to be read to them, though not explained to them. In mathematics, words and numbers may be read but mathematical symbols cannot be read. </a:t>
            </a:r>
          </a:p>
          <a:p>
            <a:endParaRPr lang="en-GB" dirty="0"/>
          </a:p>
          <a:p>
            <a:endParaRPr lang="en-GB" dirty="0"/>
          </a:p>
        </p:txBody>
      </p:sp>
      <p:sp>
        <p:nvSpPr>
          <p:cNvPr id="4" name="Slide Number Placeholder 3"/>
          <p:cNvSpPr>
            <a:spLocks noGrp="1"/>
          </p:cNvSpPr>
          <p:nvPr>
            <p:ph type="sldNum" sz="quarter" idx="5"/>
          </p:nvPr>
        </p:nvSpPr>
        <p:spPr/>
        <p:txBody>
          <a:bodyPr/>
          <a:lstStyle/>
          <a:p>
            <a:fld id="{0E38A7D0-70AB-4A22-8AE9-5FBC38D36677}" type="slidenum">
              <a:rPr lang="en-GB" smtClean="0"/>
              <a:t>5</a:t>
            </a:fld>
            <a:endParaRPr lang="en-GB"/>
          </a:p>
        </p:txBody>
      </p:sp>
    </p:spTree>
    <p:extLst>
      <p:ext uri="{BB962C8B-B14F-4D97-AF65-F5344CB8AC3E}">
        <p14:creationId xmlns:p14="http://schemas.microsoft.com/office/powerpoint/2010/main" val="2858869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58750" indent="0">
              <a:buNone/>
            </a:pPr>
            <a:r>
              <a:rPr lang="en-GB" dirty="0"/>
              <a:t>BB</a:t>
            </a:r>
          </a:p>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a:p>
            <a:pPr marL="158750" indent="0">
              <a:buNone/>
            </a:pPr>
            <a:r>
              <a:rPr lang="en-GB" dirty="0"/>
              <a:t>July- Results come to the school and will be on final report…I believe</a:t>
            </a:r>
          </a:p>
          <a:p>
            <a:endParaRPr lang="en-GB" dirty="0"/>
          </a:p>
        </p:txBody>
      </p:sp>
      <p:sp>
        <p:nvSpPr>
          <p:cNvPr id="4" name="Slide Number Placeholder 3"/>
          <p:cNvSpPr>
            <a:spLocks noGrp="1"/>
          </p:cNvSpPr>
          <p:nvPr>
            <p:ph type="sldNum" sz="quarter" idx="5"/>
          </p:nvPr>
        </p:nvSpPr>
        <p:spPr/>
        <p:txBody>
          <a:bodyPr/>
          <a:lstStyle/>
          <a:p>
            <a:fld id="{0E38A7D0-70AB-4A22-8AE9-5FBC38D36677}" type="slidenum">
              <a:rPr lang="en-GB" smtClean="0"/>
              <a:t>6</a:t>
            </a:fld>
            <a:endParaRPr lang="en-GB"/>
          </a:p>
        </p:txBody>
      </p:sp>
    </p:spTree>
    <p:extLst>
      <p:ext uri="{BB962C8B-B14F-4D97-AF65-F5344CB8AC3E}">
        <p14:creationId xmlns:p14="http://schemas.microsoft.com/office/powerpoint/2010/main" val="30466406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KM</a:t>
            </a:r>
          </a:p>
        </p:txBody>
      </p:sp>
      <p:sp>
        <p:nvSpPr>
          <p:cNvPr id="4" name="Slide Number Placeholder 3"/>
          <p:cNvSpPr>
            <a:spLocks noGrp="1"/>
          </p:cNvSpPr>
          <p:nvPr>
            <p:ph type="sldNum" sz="quarter" idx="5"/>
          </p:nvPr>
        </p:nvSpPr>
        <p:spPr/>
        <p:txBody>
          <a:bodyPr/>
          <a:lstStyle/>
          <a:p>
            <a:fld id="{0E38A7D0-70AB-4A22-8AE9-5FBC38D36677}" type="slidenum">
              <a:rPr lang="en-GB" smtClean="0"/>
              <a:t>7</a:t>
            </a:fld>
            <a:endParaRPr lang="en-GB"/>
          </a:p>
        </p:txBody>
      </p:sp>
    </p:spTree>
    <p:extLst>
      <p:ext uri="{BB962C8B-B14F-4D97-AF65-F5344CB8AC3E}">
        <p14:creationId xmlns:p14="http://schemas.microsoft.com/office/powerpoint/2010/main" val="36661501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58750" indent="0">
              <a:buNone/>
            </a:pPr>
            <a:r>
              <a:rPr lang="en-GB" dirty="0"/>
              <a:t>KM</a:t>
            </a:r>
          </a:p>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a:p>
            <a:endParaRPr lang="en-GB" dirty="0"/>
          </a:p>
        </p:txBody>
      </p:sp>
      <p:sp>
        <p:nvSpPr>
          <p:cNvPr id="4" name="Slide Number Placeholder 3"/>
          <p:cNvSpPr>
            <a:spLocks noGrp="1"/>
          </p:cNvSpPr>
          <p:nvPr>
            <p:ph type="sldNum" sz="quarter" idx="5"/>
          </p:nvPr>
        </p:nvSpPr>
        <p:spPr/>
        <p:txBody>
          <a:bodyPr/>
          <a:lstStyle/>
          <a:p>
            <a:fld id="{0E38A7D0-70AB-4A22-8AE9-5FBC38D36677}" type="slidenum">
              <a:rPr lang="en-GB" smtClean="0"/>
              <a:t>8</a:t>
            </a:fld>
            <a:endParaRPr lang="en-GB"/>
          </a:p>
        </p:txBody>
      </p:sp>
    </p:spTree>
    <p:extLst>
      <p:ext uri="{BB962C8B-B14F-4D97-AF65-F5344CB8AC3E}">
        <p14:creationId xmlns:p14="http://schemas.microsoft.com/office/powerpoint/2010/main" val="14733047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2023 GPS SATs paper. </a:t>
            </a:r>
            <a:br>
              <a:rPr lang="en-GB" dirty="0"/>
            </a:br>
            <a:r>
              <a:rPr lang="en-GB" dirty="0"/>
              <a:t>For question 39, any appropriate subordinating conjunction can be used. </a:t>
            </a:r>
          </a:p>
          <a:p>
            <a:pPr marL="158750" indent="0">
              <a:buNone/>
            </a:pPr>
            <a:r>
              <a:rPr lang="en-GB" dirty="0"/>
              <a:t>For question 49 the answer scheme details several correct answers and answers that should not be accepted (e.g. misspellings of verb forms or errors in punctuation or capitalisation.)</a:t>
            </a:r>
          </a:p>
        </p:txBody>
      </p:sp>
    </p:spTree>
    <p:extLst>
      <p:ext uri="{BB962C8B-B14F-4D97-AF65-F5344CB8AC3E}">
        <p14:creationId xmlns:p14="http://schemas.microsoft.com/office/powerpoint/2010/main" val="33768405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KM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For questions 8 and 34, there are various correct answers. </a:t>
            </a:r>
          </a:p>
          <a:p>
            <a:endParaRPr lang="en-GB" dirty="0"/>
          </a:p>
        </p:txBody>
      </p:sp>
      <p:sp>
        <p:nvSpPr>
          <p:cNvPr id="4" name="Slide Number Placeholder 3"/>
          <p:cNvSpPr>
            <a:spLocks noGrp="1"/>
          </p:cNvSpPr>
          <p:nvPr>
            <p:ph type="sldNum" sz="quarter" idx="5"/>
          </p:nvPr>
        </p:nvSpPr>
        <p:spPr/>
        <p:txBody>
          <a:bodyPr/>
          <a:lstStyle/>
          <a:p>
            <a:fld id="{0E38A7D0-70AB-4A22-8AE9-5FBC38D36677}" type="slidenum">
              <a:rPr lang="en-GB" smtClean="0"/>
              <a:t>10</a:t>
            </a:fld>
            <a:endParaRPr lang="en-GB"/>
          </a:p>
        </p:txBody>
      </p:sp>
    </p:spTree>
    <p:extLst>
      <p:ext uri="{BB962C8B-B14F-4D97-AF65-F5344CB8AC3E}">
        <p14:creationId xmlns:p14="http://schemas.microsoft.com/office/powerpoint/2010/main" val="17632724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2023 Spelling SATs paper. </a:t>
            </a:r>
          </a:p>
        </p:txBody>
      </p:sp>
    </p:spTree>
    <p:extLst>
      <p:ext uri="{BB962C8B-B14F-4D97-AF65-F5344CB8AC3E}">
        <p14:creationId xmlns:p14="http://schemas.microsoft.com/office/powerpoint/2010/main" val="30842306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58750" indent="0">
              <a:buNone/>
            </a:pPr>
            <a:r>
              <a:rPr lang="en-GB" dirty="0"/>
              <a:t>KM</a:t>
            </a:r>
          </a:p>
          <a:p>
            <a:pPr marL="158750" indent="0">
              <a:buNone/>
            </a:pPr>
            <a:r>
              <a:rPr lang="en-GB" dirty="0"/>
              <a:t>There is a spelling script that accompanies this. Example:</a:t>
            </a:r>
          </a:p>
          <a:p>
            <a:pPr marL="158750" indent="0">
              <a:buNone/>
            </a:pPr>
            <a:r>
              <a:rPr lang="en-GB" dirty="0"/>
              <a:t>The word is creature. The dragon is an imaginary creature. The word is creature. </a:t>
            </a:r>
          </a:p>
          <a:p>
            <a:endParaRPr lang="en-GB" dirty="0"/>
          </a:p>
        </p:txBody>
      </p:sp>
      <p:sp>
        <p:nvSpPr>
          <p:cNvPr id="4" name="Slide Number Placeholder 3"/>
          <p:cNvSpPr>
            <a:spLocks noGrp="1"/>
          </p:cNvSpPr>
          <p:nvPr>
            <p:ph type="sldNum" sz="quarter" idx="5"/>
          </p:nvPr>
        </p:nvSpPr>
        <p:spPr/>
        <p:txBody>
          <a:bodyPr/>
          <a:lstStyle/>
          <a:p>
            <a:fld id="{0E38A7D0-70AB-4A22-8AE9-5FBC38D36677}" type="slidenum">
              <a:rPr lang="en-GB" smtClean="0"/>
              <a:t>12</a:t>
            </a:fld>
            <a:endParaRPr lang="en-GB"/>
          </a:p>
        </p:txBody>
      </p:sp>
    </p:spTree>
    <p:extLst>
      <p:ext uri="{BB962C8B-B14F-4D97-AF65-F5344CB8AC3E}">
        <p14:creationId xmlns:p14="http://schemas.microsoft.com/office/powerpoint/2010/main" val="20888615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BB</a:t>
            </a:r>
          </a:p>
        </p:txBody>
      </p:sp>
      <p:sp>
        <p:nvSpPr>
          <p:cNvPr id="4" name="Slide Number Placeholder 3"/>
          <p:cNvSpPr>
            <a:spLocks noGrp="1"/>
          </p:cNvSpPr>
          <p:nvPr>
            <p:ph type="sldNum" sz="quarter" idx="5"/>
          </p:nvPr>
        </p:nvSpPr>
        <p:spPr/>
        <p:txBody>
          <a:bodyPr/>
          <a:lstStyle/>
          <a:p>
            <a:fld id="{0E38A7D0-70AB-4A22-8AE9-5FBC38D36677}" type="slidenum">
              <a:rPr lang="en-GB" smtClean="0"/>
              <a:t>13</a:t>
            </a:fld>
            <a:endParaRPr lang="en-GB"/>
          </a:p>
        </p:txBody>
      </p:sp>
    </p:spTree>
    <p:extLst>
      <p:ext uri="{BB962C8B-B14F-4D97-AF65-F5344CB8AC3E}">
        <p14:creationId xmlns:p14="http://schemas.microsoft.com/office/powerpoint/2010/main" val="42326119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12848163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58750" indent="0">
              <a:buNone/>
            </a:pPr>
            <a:r>
              <a:rPr lang="en-GB" dirty="0"/>
              <a:t>BB</a:t>
            </a:r>
          </a:p>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a:p>
            <a:endParaRPr lang="en-GB" dirty="0"/>
          </a:p>
        </p:txBody>
      </p:sp>
      <p:sp>
        <p:nvSpPr>
          <p:cNvPr id="4" name="Slide Number Placeholder 3"/>
          <p:cNvSpPr>
            <a:spLocks noGrp="1"/>
          </p:cNvSpPr>
          <p:nvPr>
            <p:ph type="sldNum" sz="quarter" idx="5"/>
          </p:nvPr>
        </p:nvSpPr>
        <p:spPr/>
        <p:txBody>
          <a:bodyPr/>
          <a:lstStyle/>
          <a:p>
            <a:fld id="{0E38A7D0-70AB-4A22-8AE9-5FBC38D36677}" type="slidenum">
              <a:rPr lang="en-GB" smtClean="0"/>
              <a:t>17</a:t>
            </a:fld>
            <a:endParaRPr lang="en-GB"/>
          </a:p>
        </p:txBody>
      </p:sp>
    </p:spTree>
    <p:extLst>
      <p:ext uri="{BB962C8B-B14F-4D97-AF65-F5344CB8AC3E}">
        <p14:creationId xmlns:p14="http://schemas.microsoft.com/office/powerpoint/2010/main" val="2960585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KM</a:t>
            </a:r>
          </a:p>
        </p:txBody>
      </p:sp>
      <p:sp>
        <p:nvSpPr>
          <p:cNvPr id="4" name="Slide Number Placeholder 3"/>
          <p:cNvSpPr>
            <a:spLocks noGrp="1"/>
          </p:cNvSpPr>
          <p:nvPr>
            <p:ph type="sldNum" sz="quarter" idx="5"/>
          </p:nvPr>
        </p:nvSpPr>
        <p:spPr/>
        <p:txBody>
          <a:bodyPr/>
          <a:lstStyle/>
          <a:p>
            <a:fld id="{0E38A7D0-70AB-4A22-8AE9-5FBC38D36677}" type="slidenum">
              <a:rPr lang="en-GB" smtClean="0"/>
              <a:t>18</a:t>
            </a:fld>
            <a:endParaRPr lang="en-GB"/>
          </a:p>
        </p:txBody>
      </p:sp>
    </p:spTree>
    <p:extLst>
      <p:ext uri="{BB962C8B-B14F-4D97-AF65-F5344CB8AC3E}">
        <p14:creationId xmlns:p14="http://schemas.microsoft.com/office/powerpoint/2010/main" val="33403817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KM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Identify that there are some questions that have 2 marks and some that have 1. If the answer to this question is wrong, children could still get a mark for a correct method containing an error. </a:t>
            </a:r>
          </a:p>
          <a:p>
            <a:endParaRPr lang="en-GB" dirty="0"/>
          </a:p>
        </p:txBody>
      </p:sp>
      <p:sp>
        <p:nvSpPr>
          <p:cNvPr id="4" name="Slide Number Placeholder 3"/>
          <p:cNvSpPr>
            <a:spLocks noGrp="1"/>
          </p:cNvSpPr>
          <p:nvPr>
            <p:ph type="sldNum" sz="quarter" idx="5"/>
          </p:nvPr>
        </p:nvSpPr>
        <p:spPr/>
        <p:txBody>
          <a:bodyPr/>
          <a:lstStyle/>
          <a:p>
            <a:fld id="{0E38A7D0-70AB-4A22-8AE9-5FBC38D36677}" type="slidenum">
              <a:rPr lang="en-GB" smtClean="0"/>
              <a:t>19</a:t>
            </a:fld>
            <a:endParaRPr lang="en-GB"/>
          </a:p>
        </p:txBody>
      </p:sp>
    </p:spTree>
    <p:extLst>
      <p:ext uri="{BB962C8B-B14F-4D97-AF65-F5344CB8AC3E}">
        <p14:creationId xmlns:p14="http://schemas.microsoft.com/office/powerpoint/2010/main" val="41281835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58750" indent="0">
              <a:buNone/>
            </a:pPr>
            <a:r>
              <a:rPr lang="en-GB" dirty="0"/>
              <a:t>KM</a:t>
            </a:r>
          </a:p>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 (e.g. for question 11, 20 + 2 would not be accepted as a correct answer).</a:t>
            </a:r>
          </a:p>
          <a:p>
            <a:endParaRPr lang="en-GB" dirty="0"/>
          </a:p>
        </p:txBody>
      </p:sp>
      <p:sp>
        <p:nvSpPr>
          <p:cNvPr id="4" name="Slide Number Placeholder 3"/>
          <p:cNvSpPr>
            <a:spLocks noGrp="1"/>
          </p:cNvSpPr>
          <p:nvPr>
            <p:ph type="sldNum" sz="quarter" idx="5"/>
          </p:nvPr>
        </p:nvSpPr>
        <p:spPr/>
        <p:txBody>
          <a:bodyPr/>
          <a:lstStyle/>
          <a:p>
            <a:fld id="{0E38A7D0-70AB-4A22-8AE9-5FBC38D36677}" type="slidenum">
              <a:rPr lang="en-GB" smtClean="0"/>
              <a:t>20</a:t>
            </a:fld>
            <a:endParaRPr lang="en-GB"/>
          </a:p>
        </p:txBody>
      </p:sp>
    </p:spTree>
    <p:extLst>
      <p:ext uri="{BB962C8B-B14F-4D97-AF65-F5344CB8AC3E}">
        <p14:creationId xmlns:p14="http://schemas.microsoft.com/office/powerpoint/2010/main" val="21838017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KM</a:t>
            </a:r>
          </a:p>
        </p:txBody>
      </p:sp>
      <p:sp>
        <p:nvSpPr>
          <p:cNvPr id="4" name="Slide Number Placeholder 3"/>
          <p:cNvSpPr>
            <a:spLocks noGrp="1"/>
          </p:cNvSpPr>
          <p:nvPr>
            <p:ph type="sldNum" sz="quarter" idx="5"/>
          </p:nvPr>
        </p:nvSpPr>
        <p:spPr/>
        <p:txBody>
          <a:bodyPr/>
          <a:lstStyle/>
          <a:p>
            <a:fld id="{0E38A7D0-70AB-4A22-8AE9-5FBC38D36677}" type="slidenum">
              <a:rPr lang="en-GB" smtClean="0"/>
              <a:t>21</a:t>
            </a:fld>
            <a:endParaRPr lang="en-GB"/>
          </a:p>
        </p:txBody>
      </p:sp>
    </p:spTree>
    <p:extLst>
      <p:ext uri="{BB962C8B-B14F-4D97-AF65-F5344CB8AC3E}">
        <p14:creationId xmlns:p14="http://schemas.microsoft.com/office/powerpoint/2010/main" val="4269570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BB</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 general, the questions do become progressively more difficult throughout the paper. As this is the case, it is not unusual for children to be unable to complete the entire paper in the given time. Maths Paper 1 (Arithmetic)</a:t>
            </a:r>
          </a:p>
          <a:p>
            <a:endParaRPr lang="en-GB" dirty="0"/>
          </a:p>
        </p:txBody>
      </p:sp>
      <p:sp>
        <p:nvSpPr>
          <p:cNvPr id="4" name="Slide Number Placeholder 3"/>
          <p:cNvSpPr>
            <a:spLocks noGrp="1"/>
          </p:cNvSpPr>
          <p:nvPr>
            <p:ph type="sldNum" sz="quarter" idx="5"/>
          </p:nvPr>
        </p:nvSpPr>
        <p:spPr/>
        <p:txBody>
          <a:bodyPr/>
          <a:lstStyle/>
          <a:p>
            <a:fld id="{0E38A7D0-70AB-4A22-8AE9-5FBC38D36677}" type="slidenum">
              <a:rPr lang="en-GB" smtClean="0"/>
              <a:t>22</a:t>
            </a:fld>
            <a:endParaRPr lang="en-GB"/>
          </a:p>
        </p:txBody>
      </p:sp>
    </p:spTree>
    <p:extLst>
      <p:ext uri="{BB962C8B-B14F-4D97-AF65-F5344CB8AC3E}">
        <p14:creationId xmlns:p14="http://schemas.microsoft.com/office/powerpoint/2010/main" val="3559837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BB</a:t>
            </a:r>
          </a:p>
        </p:txBody>
      </p:sp>
      <p:sp>
        <p:nvSpPr>
          <p:cNvPr id="4" name="Slide Number Placeholder 3"/>
          <p:cNvSpPr>
            <a:spLocks noGrp="1"/>
          </p:cNvSpPr>
          <p:nvPr>
            <p:ph type="sldNum" sz="quarter" idx="5"/>
          </p:nvPr>
        </p:nvSpPr>
        <p:spPr/>
        <p:txBody>
          <a:bodyPr/>
          <a:lstStyle/>
          <a:p>
            <a:fld id="{0E38A7D0-70AB-4A22-8AE9-5FBC38D36677}" type="slidenum">
              <a:rPr lang="en-GB" smtClean="0"/>
              <a:t>23</a:t>
            </a:fld>
            <a:endParaRPr lang="en-GB"/>
          </a:p>
        </p:txBody>
      </p:sp>
    </p:spTree>
    <p:extLst>
      <p:ext uri="{BB962C8B-B14F-4D97-AF65-F5344CB8AC3E}">
        <p14:creationId xmlns:p14="http://schemas.microsoft.com/office/powerpoint/2010/main" val="28574529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BB</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question is an example where pupils will need to justify their answer. </a:t>
            </a:r>
          </a:p>
          <a:p>
            <a:endParaRPr lang="en-GB" dirty="0"/>
          </a:p>
        </p:txBody>
      </p:sp>
      <p:sp>
        <p:nvSpPr>
          <p:cNvPr id="4" name="Slide Number Placeholder 3"/>
          <p:cNvSpPr>
            <a:spLocks noGrp="1"/>
          </p:cNvSpPr>
          <p:nvPr>
            <p:ph type="sldNum" sz="quarter" idx="5"/>
          </p:nvPr>
        </p:nvSpPr>
        <p:spPr/>
        <p:txBody>
          <a:bodyPr/>
          <a:lstStyle/>
          <a:p>
            <a:fld id="{0E38A7D0-70AB-4A22-8AE9-5FBC38D36677}" type="slidenum">
              <a:rPr lang="en-GB" smtClean="0"/>
              <a:t>25</a:t>
            </a:fld>
            <a:endParaRPr lang="en-GB"/>
          </a:p>
        </p:txBody>
      </p:sp>
    </p:spTree>
    <p:extLst>
      <p:ext uri="{BB962C8B-B14F-4D97-AF65-F5344CB8AC3E}">
        <p14:creationId xmlns:p14="http://schemas.microsoft.com/office/powerpoint/2010/main" val="20337794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BB</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Note that this is a three mark question.</a:t>
            </a:r>
          </a:p>
          <a:p>
            <a:endParaRPr lang="en-GB" dirty="0"/>
          </a:p>
        </p:txBody>
      </p:sp>
      <p:sp>
        <p:nvSpPr>
          <p:cNvPr id="4" name="Slide Number Placeholder 3"/>
          <p:cNvSpPr>
            <a:spLocks noGrp="1"/>
          </p:cNvSpPr>
          <p:nvPr>
            <p:ph type="sldNum" sz="quarter" idx="5"/>
          </p:nvPr>
        </p:nvSpPr>
        <p:spPr/>
        <p:txBody>
          <a:bodyPr/>
          <a:lstStyle/>
          <a:p>
            <a:fld id="{0E38A7D0-70AB-4A22-8AE9-5FBC38D36677}" type="slidenum">
              <a:rPr lang="en-GB" smtClean="0"/>
              <a:t>26</a:t>
            </a:fld>
            <a:endParaRPr lang="en-GB"/>
          </a:p>
        </p:txBody>
      </p:sp>
    </p:spTree>
    <p:extLst>
      <p:ext uri="{BB962C8B-B14F-4D97-AF65-F5344CB8AC3E}">
        <p14:creationId xmlns:p14="http://schemas.microsoft.com/office/powerpoint/2010/main" val="7300173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3 Reasoning SATs paper. </a:t>
            </a:r>
          </a:p>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KM</a:t>
            </a:r>
          </a:p>
        </p:txBody>
      </p:sp>
      <p:sp>
        <p:nvSpPr>
          <p:cNvPr id="4" name="Slide Number Placeholder 3"/>
          <p:cNvSpPr>
            <a:spLocks noGrp="1"/>
          </p:cNvSpPr>
          <p:nvPr>
            <p:ph type="sldNum" sz="quarter" idx="5"/>
          </p:nvPr>
        </p:nvSpPr>
        <p:spPr/>
        <p:txBody>
          <a:bodyPr/>
          <a:lstStyle/>
          <a:p>
            <a:fld id="{0E38A7D0-70AB-4A22-8AE9-5FBC38D36677}" type="slidenum">
              <a:rPr lang="en-GB" smtClean="0"/>
              <a:t>28</a:t>
            </a:fld>
            <a:endParaRPr lang="en-GB"/>
          </a:p>
        </p:txBody>
      </p:sp>
    </p:spTree>
    <p:extLst>
      <p:ext uri="{BB962C8B-B14F-4D97-AF65-F5344CB8AC3E}">
        <p14:creationId xmlns:p14="http://schemas.microsoft.com/office/powerpoint/2010/main" val="3791264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BB- Additional SATs homework</a:t>
            </a:r>
          </a:p>
        </p:txBody>
      </p:sp>
      <p:sp>
        <p:nvSpPr>
          <p:cNvPr id="4" name="Slide Number Placeholder 3"/>
          <p:cNvSpPr>
            <a:spLocks noGrp="1"/>
          </p:cNvSpPr>
          <p:nvPr>
            <p:ph type="sldNum" sz="quarter" idx="5"/>
          </p:nvPr>
        </p:nvSpPr>
        <p:spPr/>
        <p:txBody>
          <a:bodyPr/>
          <a:lstStyle/>
          <a:p>
            <a:fld id="{0E38A7D0-70AB-4A22-8AE9-5FBC38D36677}" type="slidenum">
              <a:rPr lang="en-GB" smtClean="0"/>
              <a:t>29</a:t>
            </a:fld>
            <a:endParaRPr lang="en-GB"/>
          </a:p>
        </p:txBody>
      </p:sp>
    </p:spTree>
    <p:extLst>
      <p:ext uri="{BB962C8B-B14F-4D97-AF65-F5344CB8AC3E}">
        <p14:creationId xmlns:p14="http://schemas.microsoft.com/office/powerpoint/2010/main" val="1230736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KM</a:t>
            </a:r>
          </a:p>
        </p:txBody>
      </p:sp>
      <p:sp>
        <p:nvSpPr>
          <p:cNvPr id="4" name="Slide Number Placeholder 3"/>
          <p:cNvSpPr>
            <a:spLocks noGrp="1"/>
          </p:cNvSpPr>
          <p:nvPr>
            <p:ph type="sldNum" sz="quarter" idx="5"/>
          </p:nvPr>
        </p:nvSpPr>
        <p:spPr/>
        <p:txBody>
          <a:bodyPr/>
          <a:lstStyle/>
          <a:p>
            <a:fld id="{0E38A7D0-70AB-4A22-8AE9-5FBC38D36677}" type="slidenum">
              <a:rPr lang="en-GB" smtClean="0"/>
              <a:t>30</a:t>
            </a:fld>
            <a:endParaRPr lang="en-GB"/>
          </a:p>
        </p:txBody>
      </p:sp>
    </p:spTree>
    <p:extLst>
      <p:ext uri="{BB962C8B-B14F-4D97-AF65-F5344CB8AC3E}">
        <p14:creationId xmlns:p14="http://schemas.microsoft.com/office/powerpoint/2010/main" val="379526575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BB</a:t>
            </a:r>
          </a:p>
        </p:txBody>
      </p:sp>
      <p:sp>
        <p:nvSpPr>
          <p:cNvPr id="4" name="Slide Number Placeholder 3"/>
          <p:cNvSpPr>
            <a:spLocks noGrp="1"/>
          </p:cNvSpPr>
          <p:nvPr>
            <p:ph type="sldNum" sz="quarter" idx="5"/>
          </p:nvPr>
        </p:nvSpPr>
        <p:spPr/>
        <p:txBody>
          <a:bodyPr/>
          <a:lstStyle/>
          <a:p>
            <a:fld id="{0E38A7D0-70AB-4A22-8AE9-5FBC38D36677}" type="slidenum">
              <a:rPr lang="en-GB" smtClean="0"/>
              <a:t>31</a:t>
            </a:fld>
            <a:endParaRPr lang="en-GB"/>
          </a:p>
        </p:txBody>
      </p:sp>
    </p:spTree>
    <p:extLst>
      <p:ext uri="{BB962C8B-B14F-4D97-AF65-F5344CB8AC3E}">
        <p14:creationId xmlns:p14="http://schemas.microsoft.com/office/powerpoint/2010/main" val="20346791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58750" indent="0">
              <a:buNone/>
            </a:pPr>
            <a:r>
              <a:rPr lang="en-GB" dirty="0"/>
              <a:t>KM</a:t>
            </a:r>
          </a:p>
          <a:p>
            <a:pPr marL="158750" indent="0">
              <a:buNone/>
            </a:pPr>
            <a:r>
              <a:rPr lang="en-GB" dirty="0"/>
              <a:t>It may also be appropriate to discuss if there are any changes at home that could add stress to the child (e.g. moving house, a new sibling, recent bereavement).</a:t>
            </a:r>
          </a:p>
          <a:p>
            <a:pPr marL="158750" indent="0">
              <a:buNone/>
            </a:pPr>
            <a:r>
              <a:rPr lang="en-GB" dirty="0"/>
              <a:t>There may be media coverage around the SATs, parents may want to discuss this with their children (positive or negative). </a:t>
            </a:r>
          </a:p>
          <a:p>
            <a:endParaRPr lang="en-GB" dirty="0"/>
          </a:p>
        </p:txBody>
      </p:sp>
      <p:sp>
        <p:nvSpPr>
          <p:cNvPr id="4" name="Slide Number Placeholder 3"/>
          <p:cNvSpPr>
            <a:spLocks noGrp="1"/>
          </p:cNvSpPr>
          <p:nvPr>
            <p:ph type="sldNum" sz="quarter" idx="5"/>
          </p:nvPr>
        </p:nvSpPr>
        <p:spPr/>
        <p:txBody>
          <a:bodyPr/>
          <a:lstStyle/>
          <a:p>
            <a:fld id="{0E38A7D0-70AB-4A22-8AE9-5FBC38D36677}" type="slidenum">
              <a:rPr lang="en-GB" smtClean="0"/>
              <a:t>32</a:t>
            </a:fld>
            <a:endParaRPr lang="en-GB"/>
          </a:p>
        </p:txBody>
      </p:sp>
    </p:spTree>
    <p:extLst>
      <p:ext uri="{BB962C8B-B14F-4D97-AF65-F5344CB8AC3E}">
        <p14:creationId xmlns:p14="http://schemas.microsoft.com/office/powerpoint/2010/main" val="198062124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BB</a:t>
            </a:r>
          </a:p>
        </p:txBody>
      </p:sp>
      <p:sp>
        <p:nvSpPr>
          <p:cNvPr id="4" name="Slide Number Placeholder 3"/>
          <p:cNvSpPr>
            <a:spLocks noGrp="1"/>
          </p:cNvSpPr>
          <p:nvPr>
            <p:ph type="sldNum" sz="quarter" idx="5"/>
          </p:nvPr>
        </p:nvSpPr>
        <p:spPr/>
        <p:txBody>
          <a:bodyPr/>
          <a:lstStyle/>
          <a:p>
            <a:fld id="{0E38A7D0-70AB-4A22-8AE9-5FBC38D36677}" type="slidenum">
              <a:rPr lang="en-GB" smtClean="0"/>
              <a:t>33</a:t>
            </a:fld>
            <a:endParaRPr lang="en-GB"/>
          </a:p>
        </p:txBody>
      </p:sp>
    </p:spTree>
    <p:extLst>
      <p:ext uri="{BB962C8B-B14F-4D97-AF65-F5344CB8AC3E}">
        <p14:creationId xmlns:p14="http://schemas.microsoft.com/office/powerpoint/2010/main" val="8411776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BB and KM</a:t>
            </a:r>
          </a:p>
        </p:txBody>
      </p:sp>
      <p:sp>
        <p:nvSpPr>
          <p:cNvPr id="4" name="Slide Number Placeholder 3"/>
          <p:cNvSpPr>
            <a:spLocks noGrp="1"/>
          </p:cNvSpPr>
          <p:nvPr>
            <p:ph type="sldNum" sz="quarter" idx="5"/>
          </p:nvPr>
        </p:nvSpPr>
        <p:spPr/>
        <p:txBody>
          <a:bodyPr/>
          <a:lstStyle/>
          <a:p>
            <a:fld id="{0E38A7D0-70AB-4A22-8AE9-5FBC38D36677}" type="slidenum">
              <a:rPr lang="en-GB" smtClean="0"/>
              <a:t>34</a:t>
            </a:fld>
            <a:endParaRPr lang="en-GB"/>
          </a:p>
        </p:txBody>
      </p:sp>
    </p:spTree>
    <p:extLst>
      <p:ext uri="{BB962C8B-B14F-4D97-AF65-F5344CB8AC3E}">
        <p14:creationId xmlns:p14="http://schemas.microsoft.com/office/powerpoint/2010/main" val="37932790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5163D-EA6C-4EE0-B2D2-A7A6A68E429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5542351-7842-43E4-A1CF-FAC3F0A430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A8FA8F5-0FFA-47E3-BADC-BB78FD796A6F}"/>
              </a:ext>
            </a:extLst>
          </p:cNvPr>
          <p:cNvSpPr>
            <a:spLocks noGrp="1"/>
          </p:cNvSpPr>
          <p:nvPr>
            <p:ph type="dt" sz="half" idx="10"/>
          </p:nvPr>
        </p:nvSpPr>
        <p:spPr/>
        <p:txBody>
          <a:bodyPr/>
          <a:lstStyle/>
          <a:p>
            <a:fld id="{084B8B38-D51E-433B-BA7F-8C11D5CC3F96}" type="datetimeFigureOut">
              <a:rPr lang="en-GB" smtClean="0"/>
              <a:t>10/09/2024</a:t>
            </a:fld>
            <a:endParaRPr lang="en-GB"/>
          </a:p>
        </p:txBody>
      </p:sp>
      <p:sp>
        <p:nvSpPr>
          <p:cNvPr id="5" name="Footer Placeholder 4">
            <a:extLst>
              <a:ext uri="{FF2B5EF4-FFF2-40B4-BE49-F238E27FC236}">
                <a16:creationId xmlns:a16="http://schemas.microsoft.com/office/drawing/2014/main" id="{D52F2E60-E190-4FB2-8DCF-2BE45D5D87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BE9659-CBB6-4DB5-9DF5-9A928C36B75E}"/>
              </a:ext>
            </a:extLst>
          </p:cNvPr>
          <p:cNvSpPr>
            <a:spLocks noGrp="1"/>
          </p:cNvSpPr>
          <p:nvPr>
            <p:ph type="sldNum" sz="quarter" idx="12"/>
          </p:nvPr>
        </p:nvSpPr>
        <p:spPr/>
        <p:txBody>
          <a:bodyPr/>
          <a:lstStyle/>
          <a:p>
            <a:fld id="{0C9C4AF8-DD86-4D2F-A0EF-6D03EE9C30CC}" type="slidenum">
              <a:rPr lang="en-GB" smtClean="0"/>
              <a:t>‹#›</a:t>
            </a:fld>
            <a:endParaRPr lang="en-GB"/>
          </a:p>
        </p:txBody>
      </p:sp>
    </p:spTree>
    <p:extLst>
      <p:ext uri="{BB962C8B-B14F-4D97-AF65-F5344CB8AC3E}">
        <p14:creationId xmlns:p14="http://schemas.microsoft.com/office/powerpoint/2010/main" val="10938898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EF526-5865-4556-BC18-FF2090E3466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2B45F02-F53A-416F-B95A-758DD2C96A2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7EF17C-0997-4920-8298-85DB5E0F1DE4}"/>
              </a:ext>
            </a:extLst>
          </p:cNvPr>
          <p:cNvSpPr>
            <a:spLocks noGrp="1"/>
          </p:cNvSpPr>
          <p:nvPr>
            <p:ph type="dt" sz="half" idx="10"/>
          </p:nvPr>
        </p:nvSpPr>
        <p:spPr/>
        <p:txBody>
          <a:bodyPr/>
          <a:lstStyle/>
          <a:p>
            <a:fld id="{084B8B38-D51E-433B-BA7F-8C11D5CC3F96}" type="datetimeFigureOut">
              <a:rPr lang="en-GB" smtClean="0"/>
              <a:t>10/09/2024</a:t>
            </a:fld>
            <a:endParaRPr lang="en-GB"/>
          </a:p>
        </p:txBody>
      </p:sp>
      <p:sp>
        <p:nvSpPr>
          <p:cNvPr id="5" name="Footer Placeholder 4">
            <a:extLst>
              <a:ext uri="{FF2B5EF4-FFF2-40B4-BE49-F238E27FC236}">
                <a16:creationId xmlns:a16="http://schemas.microsoft.com/office/drawing/2014/main" id="{1DD6AEB6-7DA7-4FE2-9371-A4A10AD2E7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2DE485-5F88-4340-86C5-1BA4DA6894A5}"/>
              </a:ext>
            </a:extLst>
          </p:cNvPr>
          <p:cNvSpPr>
            <a:spLocks noGrp="1"/>
          </p:cNvSpPr>
          <p:nvPr>
            <p:ph type="sldNum" sz="quarter" idx="12"/>
          </p:nvPr>
        </p:nvSpPr>
        <p:spPr/>
        <p:txBody>
          <a:bodyPr/>
          <a:lstStyle/>
          <a:p>
            <a:fld id="{0C9C4AF8-DD86-4D2F-A0EF-6D03EE9C30CC}" type="slidenum">
              <a:rPr lang="en-GB" smtClean="0"/>
              <a:t>‹#›</a:t>
            </a:fld>
            <a:endParaRPr lang="en-GB"/>
          </a:p>
        </p:txBody>
      </p:sp>
    </p:spTree>
    <p:extLst>
      <p:ext uri="{BB962C8B-B14F-4D97-AF65-F5344CB8AC3E}">
        <p14:creationId xmlns:p14="http://schemas.microsoft.com/office/powerpoint/2010/main" val="965780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C3276-FBDC-4448-8398-920CBD049B6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5EE9083-6F79-4BCC-99C5-770C8DEAE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3D44F4B-C84F-41FE-AB91-DCBBC8A98CD8}"/>
              </a:ext>
            </a:extLst>
          </p:cNvPr>
          <p:cNvSpPr>
            <a:spLocks noGrp="1"/>
          </p:cNvSpPr>
          <p:nvPr>
            <p:ph type="dt" sz="half" idx="10"/>
          </p:nvPr>
        </p:nvSpPr>
        <p:spPr/>
        <p:txBody>
          <a:bodyPr/>
          <a:lstStyle/>
          <a:p>
            <a:fld id="{084B8B38-D51E-433B-BA7F-8C11D5CC3F96}" type="datetimeFigureOut">
              <a:rPr lang="en-GB" smtClean="0"/>
              <a:t>10/09/2024</a:t>
            </a:fld>
            <a:endParaRPr lang="en-GB"/>
          </a:p>
        </p:txBody>
      </p:sp>
      <p:sp>
        <p:nvSpPr>
          <p:cNvPr id="5" name="Footer Placeholder 4">
            <a:extLst>
              <a:ext uri="{FF2B5EF4-FFF2-40B4-BE49-F238E27FC236}">
                <a16:creationId xmlns:a16="http://schemas.microsoft.com/office/drawing/2014/main" id="{FDFE717E-AF27-4F97-875D-1CF7C83708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5546E7-53ED-4E99-A27C-D31E49DD3057}"/>
              </a:ext>
            </a:extLst>
          </p:cNvPr>
          <p:cNvSpPr>
            <a:spLocks noGrp="1"/>
          </p:cNvSpPr>
          <p:nvPr>
            <p:ph type="sldNum" sz="quarter" idx="12"/>
          </p:nvPr>
        </p:nvSpPr>
        <p:spPr/>
        <p:txBody>
          <a:bodyPr/>
          <a:lstStyle/>
          <a:p>
            <a:fld id="{0C9C4AF8-DD86-4D2F-A0EF-6D03EE9C30CC}" type="slidenum">
              <a:rPr lang="en-GB" smtClean="0"/>
              <a:t>‹#›</a:t>
            </a:fld>
            <a:endParaRPr lang="en-GB"/>
          </a:p>
        </p:txBody>
      </p:sp>
    </p:spTree>
    <p:extLst>
      <p:ext uri="{BB962C8B-B14F-4D97-AF65-F5344CB8AC3E}">
        <p14:creationId xmlns:p14="http://schemas.microsoft.com/office/powerpoint/2010/main" val="1234599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A82ED-249C-4736-BC1F-D4C98C0E390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8600316-1B19-4C2D-9381-F2164DA1A95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3017BA1-2B19-428A-97BD-140D08C3561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8215A8C-4692-47A0-BF37-CB5EFC5D05D0}"/>
              </a:ext>
            </a:extLst>
          </p:cNvPr>
          <p:cNvSpPr>
            <a:spLocks noGrp="1"/>
          </p:cNvSpPr>
          <p:nvPr>
            <p:ph type="dt" sz="half" idx="10"/>
          </p:nvPr>
        </p:nvSpPr>
        <p:spPr/>
        <p:txBody>
          <a:bodyPr/>
          <a:lstStyle/>
          <a:p>
            <a:fld id="{084B8B38-D51E-433B-BA7F-8C11D5CC3F96}" type="datetimeFigureOut">
              <a:rPr lang="en-GB" smtClean="0"/>
              <a:t>10/09/2024</a:t>
            </a:fld>
            <a:endParaRPr lang="en-GB"/>
          </a:p>
        </p:txBody>
      </p:sp>
      <p:sp>
        <p:nvSpPr>
          <p:cNvPr id="6" name="Footer Placeholder 5">
            <a:extLst>
              <a:ext uri="{FF2B5EF4-FFF2-40B4-BE49-F238E27FC236}">
                <a16:creationId xmlns:a16="http://schemas.microsoft.com/office/drawing/2014/main" id="{86548560-1393-4D90-9168-A4C8EC9773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C019051-4E4C-436A-8B84-962120A39206}"/>
              </a:ext>
            </a:extLst>
          </p:cNvPr>
          <p:cNvSpPr>
            <a:spLocks noGrp="1"/>
          </p:cNvSpPr>
          <p:nvPr>
            <p:ph type="sldNum" sz="quarter" idx="12"/>
          </p:nvPr>
        </p:nvSpPr>
        <p:spPr/>
        <p:txBody>
          <a:bodyPr/>
          <a:lstStyle/>
          <a:p>
            <a:fld id="{0C9C4AF8-DD86-4D2F-A0EF-6D03EE9C30CC}" type="slidenum">
              <a:rPr lang="en-GB" smtClean="0"/>
              <a:t>‹#›</a:t>
            </a:fld>
            <a:endParaRPr lang="en-GB"/>
          </a:p>
        </p:txBody>
      </p:sp>
    </p:spTree>
    <p:extLst>
      <p:ext uri="{BB962C8B-B14F-4D97-AF65-F5344CB8AC3E}">
        <p14:creationId xmlns:p14="http://schemas.microsoft.com/office/powerpoint/2010/main" val="3486736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6BE99-52B3-4B77-82EF-FFE35657605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34CA8D7-F06E-4DA2-8A73-CF10B06BFC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D6211F7-2E22-4DA7-8E05-1A3BF5A68F5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049BE8F-85B9-4E43-B34F-C20924F30F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AD7CA04-8E66-40DF-927A-5640D1C7EE5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61111F6-E448-499B-9C33-AF466D06C1F2}"/>
              </a:ext>
            </a:extLst>
          </p:cNvPr>
          <p:cNvSpPr>
            <a:spLocks noGrp="1"/>
          </p:cNvSpPr>
          <p:nvPr>
            <p:ph type="dt" sz="half" idx="10"/>
          </p:nvPr>
        </p:nvSpPr>
        <p:spPr/>
        <p:txBody>
          <a:bodyPr/>
          <a:lstStyle/>
          <a:p>
            <a:fld id="{084B8B38-D51E-433B-BA7F-8C11D5CC3F96}" type="datetimeFigureOut">
              <a:rPr lang="en-GB" smtClean="0"/>
              <a:t>10/09/2024</a:t>
            </a:fld>
            <a:endParaRPr lang="en-GB"/>
          </a:p>
        </p:txBody>
      </p:sp>
      <p:sp>
        <p:nvSpPr>
          <p:cNvPr id="8" name="Footer Placeholder 7">
            <a:extLst>
              <a:ext uri="{FF2B5EF4-FFF2-40B4-BE49-F238E27FC236}">
                <a16:creationId xmlns:a16="http://schemas.microsoft.com/office/drawing/2014/main" id="{9D18B1EE-8C8A-457D-9ADE-818AD3D2D92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37C12C4-F89C-4997-84DB-678788EEB3A8}"/>
              </a:ext>
            </a:extLst>
          </p:cNvPr>
          <p:cNvSpPr>
            <a:spLocks noGrp="1"/>
          </p:cNvSpPr>
          <p:nvPr>
            <p:ph type="sldNum" sz="quarter" idx="12"/>
          </p:nvPr>
        </p:nvSpPr>
        <p:spPr/>
        <p:txBody>
          <a:bodyPr/>
          <a:lstStyle/>
          <a:p>
            <a:fld id="{0C9C4AF8-DD86-4D2F-A0EF-6D03EE9C30CC}" type="slidenum">
              <a:rPr lang="en-GB" smtClean="0"/>
              <a:t>‹#›</a:t>
            </a:fld>
            <a:endParaRPr lang="en-GB"/>
          </a:p>
        </p:txBody>
      </p:sp>
    </p:spTree>
    <p:extLst>
      <p:ext uri="{BB962C8B-B14F-4D97-AF65-F5344CB8AC3E}">
        <p14:creationId xmlns:p14="http://schemas.microsoft.com/office/powerpoint/2010/main" val="1356744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EABF0-7906-4DF9-9388-4A6592932D5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2612D15-A461-4358-A117-5E515F70ADC3}"/>
              </a:ext>
            </a:extLst>
          </p:cNvPr>
          <p:cNvSpPr>
            <a:spLocks noGrp="1"/>
          </p:cNvSpPr>
          <p:nvPr>
            <p:ph type="dt" sz="half" idx="10"/>
          </p:nvPr>
        </p:nvSpPr>
        <p:spPr/>
        <p:txBody>
          <a:bodyPr/>
          <a:lstStyle/>
          <a:p>
            <a:fld id="{084B8B38-D51E-433B-BA7F-8C11D5CC3F96}" type="datetimeFigureOut">
              <a:rPr lang="en-GB" smtClean="0"/>
              <a:t>10/09/2024</a:t>
            </a:fld>
            <a:endParaRPr lang="en-GB"/>
          </a:p>
        </p:txBody>
      </p:sp>
      <p:sp>
        <p:nvSpPr>
          <p:cNvPr id="4" name="Footer Placeholder 3">
            <a:extLst>
              <a:ext uri="{FF2B5EF4-FFF2-40B4-BE49-F238E27FC236}">
                <a16:creationId xmlns:a16="http://schemas.microsoft.com/office/drawing/2014/main" id="{106F6A99-832F-43C8-BFC8-AFEAD94C164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4C0CF3D-09A3-4DE5-ABB7-979DD7087BE6}"/>
              </a:ext>
            </a:extLst>
          </p:cNvPr>
          <p:cNvSpPr>
            <a:spLocks noGrp="1"/>
          </p:cNvSpPr>
          <p:nvPr>
            <p:ph type="sldNum" sz="quarter" idx="12"/>
          </p:nvPr>
        </p:nvSpPr>
        <p:spPr/>
        <p:txBody>
          <a:bodyPr/>
          <a:lstStyle/>
          <a:p>
            <a:fld id="{0C9C4AF8-DD86-4D2F-A0EF-6D03EE9C30CC}" type="slidenum">
              <a:rPr lang="en-GB" smtClean="0"/>
              <a:t>‹#›</a:t>
            </a:fld>
            <a:endParaRPr lang="en-GB"/>
          </a:p>
        </p:txBody>
      </p:sp>
    </p:spTree>
    <p:extLst>
      <p:ext uri="{BB962C8B-B14F-4D97-AF65-F5344CB8AC3E}">
        <p14:creationId xmlns:p14="http://schemas.microsoft.com/office/powerpoint/2010/main" val="31357617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8243913-6603-4030-8CD5-7E867461F2FC}"/>
              </a:ext>
            </a:extLst>
          </p:cNvPr>
          <p:cNvSpPr>
            <a:spLocks noGrp="1"/>
          </p:cNvSpPr>
          <p:nvPr>
            <p:ph type="dt" sz="half" idx="10"/>
          </p:nvPr>
        </p:nvSpPr>
        <p:spPr/>
        <p:txBody>
          <a:bodyPr/>
          <a:lstStyle/>
          <a:p>
            <a:fld id="{084B8B38-D51E-433B-BA7F-8C11D5CC3F96}" type="datetimeFigureOut">
              <a:rPr lang="en-GB" smtClean="0"/>
              <a:t>10/09/2024</a:t>
            </a:fld>
            <a:endParaRPr lang="en-GB"/>
          </a:p>
        </p:txBody>
      </p:sp>
      <p:sp>
        <p:nvSpPr>
          <p:cNvPr id="3" name="Footer Placeholder 2">
            <a:extLst>
              <a:ext uri="{FF2B5EF4-FFF2-40B4-BE49-F238E27FC236}">
                <a16:creationId xmlns:a16="http://schemas.microsoft.com/office/drawing/2014/main" id="{E562D7B0-6E5E-4755-A85C-5C066E1A498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C5564E-F2F9-40B5-BFFC-67F097ABD042}"/>
              </a:ext>
            </a:extLst>
          </p:cNvPr>
          <p:cNvSpPr>
            <a:spLocks noGrp="1"/>
          </p:cNvSpPr>
          <p:nvPr>
            <p:ph type="sldNum" sz="quarter" idx="12"/>
          </p:nvPr>
        </p:nvSpPr>
        <p:spPr/>
        <p:txBody>
          <a:bodyPr/>
          <a:lstStyle/>
          <a:p>
            <a:fld id="{0C9C4AF8-DD86-4D2F-A0EF-6D03EE9C30CC}" type="slidenum">
              <a:rPr lang="en-GB" smtClean="0"/>
              <a:t>‹#›</a:t>
            </a:fld>
            <a:endParaRPr lang="en-GB"/>
          </a:p>
        </p:txBody>
      </p:sp>
    </p:spTree>
    <p:extLst>
      <p:ext uri="{BB962C8B-B14F-4D97-AF65-F5344CB8AC3E}">
        <p14:creationId xmlns:p14="http://schemas.microsoft.com/office/powerpoint/2010/main" val="1769777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14B36-E63A-4CF0-A4A1-35C9A10EA13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64C83E5-2E28-466D-94A7-588C64B2824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6A820B4-CDDA-47DF-8D92-73FEF87923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A57F38B-D1BB-414F-B66E-429EEC776E02}"/>
              </a:ext>
            </a:extLst>
          </p:cNvPr>
          <p:cNvSpPr>
            <a:spLocks noGrp="1"/>
          </p:cNvSpPr>
          <p:nvPr>
            <p:ph type="dt" sz="half" idx="10"/>
          </p:nvPr>
        </p:nvSpPr>
        <p:spPr/>
        <p:txBody>
          <a:bodyPr/>
          <a:lstStyle/>
          <a:p>
            <a:fld id="{084B8B38-D51E-433B-BA7F-8C11D5CC3F96}" type="datetimeFigureOut">
              <a:rPr lang="en-GB" smtClean="0"/>
              <a:t>10/09/2024</a:t>
            </a:fld>
            <a:endParaRPr lang="en-GB"/>
          </a:p>
        </p:txBody>
      </p:sp>
      <p:sp>
        <p:nvSpPr>
          <p:cNvPr id="6" name="Footer Placeholder 5">
            <a:extLst>
              <a:ext uri="{FF2B5EF4-FFF2-40B4-BE49-F238E27FC236}">
                <a16:creationId xmlns:a16="http://schemas.microsoft.com/office/drawing/2014/main" id="{F95E1002-6762-49FC-AEFA-F153F15BD3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D7CB6B-6741-4C95-896F-5DABCF17D14B}"/>
              </a:ext>
            </a:extLst>
          </p:cNvPr>
          <p:cNvSpPr>
            <a:spLocks noGrp="1"/>
          </p:cNvSpPr>
          <p:nvPr>
            <p:ph type="sldNum" sz="quarter" idx="12"/>
          </p:nvPr>
        </p:nvSpPr>
        <p:spPr/>
        <p:txBody>
          <a:bodyPr/>
          <a:lstStyle/>
          <a:p>
            <a:fld id="{0C9C4AF8-DD86-4D2F-A0EF-6D03EE9C30CC}" type="slidenum">
              <a:rPr lang="en-GB" smtClean="0"/>
              <a:t>‹#›</a:t>
            </a:fld>
            <a:endParaRPr lang="en-GB"/>
          </a:p>
        </p:txBody>
      </p:sp>
    </p:spTree>
    <p:extLst>
      <p:ext uri="{BB962C8B-B14F-4D97-AF65-F5344CB8AC3E}">
        <p14:creationId xmlns:p14="http://schemas.microsoft.com/office/powerpoint/2010/main" val="631655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888B1-7DAF-478B-8F48-1F333A8CEC9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4746347-3BEA-44FB-96DA-F2C4A9A2AF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72DEC59-27C4-43AF-B9B1-E6BC9E9BC8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0B97828-442D-400B-8227-4E104231C140}"/>
              </a:ext>
            </a:extLst>
          </p:cNvPr>
          <p:cNvSpPr>
            <a:spLocks noGrp="1"/>
          </p:cNvSpPr>
          <p:nvPr>
            <p:ph type="dt" sz="half" idx="10"/>
          </p:nvPr>
        </p:nvSpPr>
        <p:spPr/>
        <p:txBody>
          <a:bodyPr/>
          <a:lstStyle/>
          <a:p>
            <a:fld id="{084B8B38-D51E-433B-BA7F-8C11D5CC3F96}" type="datetimeFigureOut">
              <a:rPr lang="en-GB" smtClean="0"/>
              <a:t>10/09/2024</a:t>
            </a:fld>
            <a:endParaRPr lang="en-GB"/>
          </a:p>
        </p:txBody>
      </p:sp>
      <p:sp>
        <p:nvSpPr>
          <p:cNvPr id="6" name="Footer Placeholder 5">
            <a:extLst>
              <a:ext uri="{FF2B5EF4-FFF2-40B4-BE49-F238E27FC236}">
                <a16:creationId xmlns:a16="http://schemas.microsoft.com/office/drawing/2014/main" id="{44D104BB-93C1-400D-AF11-0A5753C494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5AA5278-B532-44A0-B0FD-64091A25EB87}"/>
              </a:ext>
            </a:extLst>
          </p:cNvPr>
          <p:cNvSpPr>
            <a:spLocks noGrp="1"/>
          </p:cNvSpPr>
          <p:nvPr>
            <p:ph type="sldNum" sz="quarter" idx="12"/>
          </p:nvPr>
        </p:nvSpPr>
        <p:spPr/>
        <p:txBody>
          <a:bodyPr/>
          <a:lstStyle/>
          <a:p>
            <a:fld id="{0C9C4AF8-DD86-4D2F-A0EF-6D03EE9C30CC}" type="slidenum">
              <a:rPr lang="en-GB" smtClean="0"/>
              <a:t>‹#›</a:t>
            </a:fld>
            <a:endParaRPr lang="en-GB"/>
          </a:p>
        </p:txBody>
      </p:sp>
    </p:spTree>
    <p:extLst>
      <p:ext uri="{BB962C8B-B14F-4D97-AF65-F5344CB8AC3E}">
        <p14:creationId xmlns:p14="http://schemas.microsoft.com/office/powerpoint/2010/main" val="6478344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05242-A386-44A6-B1F8-142023B5364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1EF8B2C-2B01-4D09-95C9-94CC5F79AAF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F17100-553B-4639-9F2E-2E3261C3B7DA}"/>
              </a:ext>
            </a:extLst>
          </p:cNvPr>
          <p:cNvSpPr>
            <a:spLocks noGrp="1"/>
          </p:cNvSpPr>
          <p:nvPr>
            <p:ph type="dt" sz="half" idx="10"/>
          </p:nvPr>
        </p:nvSpPr>
        <p:spPr/>
        <p:txBody>
          <a:bodyPr/>
          <a:lstStyle/>
          <a:p>
            <a:fld id="{084B8B38-D51E-433B-BA7F-8C11D5CC3F96}" type="datetimeFigureOut">
              <a:rPr lang="en-GB" smtClean="0"/>
              <a:t>10/09/2024</a:t>
            </a:fld>
            <a:endParaRPr lang="en-GB"/>
          </a:p>
        </p:txBody>
      </p:sp>
      <p:sp>
        <p:nvSpPr>
          <p:cNvPr id="5" name="Footer Placeholder 4">
            <a:extLst>
              <a:ext uri="{FF2B5EF4-FFF2-40B4-BE49-F238E27FC236}">
                <a16:creationId xmlns:a16="http://schemas.microsoft.com/office/drawing/2014/main" id="{8FC1F635-B4EA-4A9E-8AC8-7A634E5B89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50DE83-23C2-4412-87E9-D3EDCB96E3A7}"/>
              </a:ext>
            </a:extLst>
          </p:cNvPr>
          <p:cNvSpPr>
            <a:spLocks noGrp="1"/>
          </p:cNvSpPr>
          <p:nvPr>
            <p:ph type="sldNum" sz="quarter" idx="12"/>
          </p:nvPr>
        </p:nvSpPr>
        <p:spPr/>
        <p:txBody>
          <a:bodyPr/>
          <a:lstStyle/>
          <a:p>
            <a:fld id="{0C9C4AF8-DD86-4D2F-A0EF-6D03EE9C30CC}" type="slidenum">
              <a:rPr lang="en-GB" smtClean="0"/>
              <a:t>‹#›</a:t>
            </a:fld>
            <a:endParaRPr lang="en-GB"/>
          </a:p>
        </p:txBody>
      </p:sp>
    </p:spTree>
    <p:extLst>
      <p:ext uri="{BB962C8B-B14F-4D97-AF65-F5344CB8AC3E}">
        <p14:creationId xmlns:p14="http://schemas.microsoft.com/office/powerpoint/2010/main" val="6004512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140716E-E715-4A77-927B-80A2EAF8865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6DC67A0-926C-4BD6-A8CA-2E19A51339A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6FF3AC-EA86-4D39-98E2-251EDFD6ABAD}"/>
              </a:ext>
            </a:extLst>
          </p:cNvPr>
          <p:cNvSpPr>
            <a:spLocks noGrp="1"/>
          </p:cNvSpPr>
          <p:nvPr>
            <p:ph type="dt" sz="half" idx="10"/>
          </p:nvPr>
        </p:nvSpPr>
        <p:spPr/>
        <p:txBody>
          <a:bodyPr/>
          <a:lstStyle/>
          <a:p>
            <a:fld id="{084B8B38-D51E-433B-BA7F-8C11D5CC3F96}" type="datetimeFigureOut">
              <a:rPr lang="en-GB" smtClean="0"/>
              <a:t>10/09/2024</a:t>
            </a:fld>
            <a:endParaRPr lang="en-GB"/>
          </a:p>
        </p:txBody>
      </p:sp>
      <p:sp>
        <p:nvSpPr>
          <p:cNvPr id="5" name="Footer Placeholder 4">
            <a:extLst>
              <a:ext uri="{FF2B5EF4-FFF2-40B4-BE49-F238E27FC236}">
                <a16:creationId xmlns:a16="http://schemas.microsoft.com/office/drawing/2014/main" id="{258DB9D8-C1F9-4B21-B799-259AAE17C2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3B6F1E-83CC-45F7-BE03-5D140BC75520}"/>
              </a:ext>
            </a:extLst>
          </p:cNvPr>
          <p:cNvSpPr>
            <a:spLocks noGrp="1"/>
          </p:cNvSpPr>
          <p:nvPr>
            <p:ph type="sldNum" sz="quarter" idx="12"/>
          </p:nvPr>
        </p:nvSpPr>
        <p:spPr/>
        <p:txBody>
          <a:bodyPr/>
          <a:lstStyle/>
          <a:p>
            <a:fld id="{0C9C4AF8-DD86-4D2F-A0EF-6D03EE9C30CC}" type="slidenum">
              <a:rPr lang="en-GB" smtClean="0"/>
              <a:t>‹#›</a:t>
            </a:fld>
            <a:endParaRPr lang="en-GB"/>
          </a:p>
        </p:txBody>
      </p:sp>
    </p:spTree>
    <p:extLst>
      <p:ext uri="{BB962C8B-B14F-4D97-AF65-F5344CB8AC3E}">
        <p14:creationId xmlns:p14="http://schemas.microsoft.com/office/powerpoint/2010/main" val="12245999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90467" y="276334"/>
            <a:ext cx="11360800" cy="579701"/>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24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415600" y="985737"/>
            <a:ext cx="11360800" cy="5106097"/>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Font typeface="Nunito"/>
              <a:buChar char="●"/>
              <a:defRPr sz="2133">
                <a:solidFill>
                  <a:schemeClr val="tx1"/>
                </a:solidFill>
                <a:latin typeface="+mn-lt"/>
                <a:ea typeface="Nunito"/>
                <a:cs typeface="Nunito"/>
                <a:sym typeface="Nunito"/>
              </a:defRPr>
            </a:lvl1pPr>
            <a:lvl2pPr marL="1219170" lvl="1" indent="-423323" rtl="0">
              <a:spcBef>
                <a:spcPts val="2133"/>
              </a:spcBef>
              <a:spcAft>
                <a:spcPts val="0"/>
              </a:spcAft>
              <a:buSzPts val="1400"/>
              <a:buFont typeface="Nunito"/>
              <a:buChar char="○"/>
              <a:defRPr>
                <a:latin typeface="Nunito"/>
                <a:ea typeface="Nunito"/>
                <a:cs typeface="Nunito"/>
                <a:sym typeface="Nunito"/>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Font typeface="Nunito"/>
              <a:buChar char="●"/>
              <a:defRPr>
                <a:latin typeface="Nunito"/>
                <a:ea typeface="Nunito"/>
                <a:cs typeface="Nunito"/>
                <a:sym typeface="Nunito"/>
              </a:defRPr>
            </a:lvl4pPr>
            <a:lvl5pPr marL="3047924" lvl="4" indent="-423323" rtl="0">
              <a:spcBef>
                <a:spcPts val="2133"/>
              </a:spcBef>
              <a:spcAft>
                <a:spcPts val="0"/>
              </a:spcAft>
              <a:buSzPts val="1400"/>
              <a:buFont typeface="Nunito"/>
              <a:buChar char="○"/>
              <a:defRPr>
                <a:latin typeface="Nunito"/>
                <a:ea typeface="Nunito"/>
                <a:cs typeface="Nunito"/>
                <a:sym typeface="Nunito"/>
              </a:defRPr>
            </a:lvl5pPr>
            <a:lvl6pPr marL="3657509" lvl="5" indent="-423323" rtl="0">
              <a:spcBef>
                <a:spcPts val="2133"/>
              </a:spcBef>
              <a:spcAft>
                <a:spcPts val="0"/>
              </a:spcAft>
              <a:buSzPts val="1400"/>
              <a:buFont typeface="Nunito"/>
              <a:buChar char="■"/>
              <a:defRPr>
                <a:latin typeface="Nunito"/>
                <a:ea typeface="Nunito"/>
                <a:cs typeface="Nunito"/>
                <a:sym typeface="Nunito"/>
              </a:defRPr>
            </a:lvl6pPr>
            <a:lvl7pPr marL="4267093" lvl="6" indent="-423323" rtl="0">
              <a:spcBef>
                <a:spcPts val="2133"/>
              </a:spcBef>
              <a:spcAft>
                <a:spcPts val="0"/>
              </a:spcAft>
              <a:buSzPts val="1400"/>
              <a:buFont typeface="Nunito"/>
              <a:buChar char="●"/>
              <a:defRPr>
                <a:latin typeface="Nunito"/>
                <a:ea typeface="Nunito"/>
                <a:cs typeface="Nunito"/>
                <a:sym typeface="Nunito"/>
              </a:defRPr>
            </a:lvl7pPr>
            <a:lvl8pPr marL="4876678" lvl="7" indent="-423323" rtl="0">
              <a:spcBef>
                <a:spcPts val="2133"/>
              </a:spcBef>
              <a:spcAft>
                <a:spcPts val="0"/>
              </a:spcAft>
              <a:buSzPts val="1400"/>
              <a:buFont typeface="Nunito"/>
              <a:buChar char="○"/>
              <a:defRPr>
                <a:latin typeface="Nunito"/>
                <a:ea typeface="Nunito"/>
                <a:cs typeface="Nunito"/>
                <a:sym typeface="Nunito"/>
              </a:defRPr>
            </a:lvl8pPr>
            <a:lvl9pPr marL="5486263" lvl="8" indent="-423323" rtl="0">
              <a:spcBef>
                <a:spcPts val="2133"/>
              </a:spcBef>
              <a:spcAft>
                <a:spcPts val="2133"/>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1" y="5932400"/>
            <a:ext cx="2159116" cy="925600"/>
          </a:xfrm>
          <a:prstGeom prst="rect">
            <a:avLst/>
          </a:prstGeom>
          <a:noFill/>
          <a:ln>
            <a:noFill/>
          </a:ln>
        </p:spPr>
      </p:pic>
    </p:spTree>
    <p:extLst>
      <p:ext uri="{BB962C8B-B14F-4D97-AF65-F5344CB8AC3E}">
        <p14:creationId xmlns:p14="http://schemas.microsoft.com/office/powerpoint/2010/main" val="54626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6457406-DB75-4C13-844B-C1D657C783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B049F9C-4C0D-4579-957C-A7EA48F19C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6DE412-B468-4DA4-A4A8-B53B97421FA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4B8B38-D51E-433B-BA7F-8C11D5CC3F96}" type="datetimeFigureOut">
              <a:rPr lang="en-GB" smtClean="0"/>
              <a:t>10/09/2024</a:t>
            </a:fld>
            <a:endParaRPr lang="en-GB"/>
          </a:p>
        </p:txBody>
      </p:sp>
      <p:sp>
        <p:nvSpPr>
          <p:cNvPr id="5" name="Footer Placeholder 4">
            <a:extLst>
              <a:ext uri="{FF2B5EF4-FFF2-40B4-BE49-F238E27FC236}">
                <a16:creationId xmlns:a16="http://schemas.microsoft.com/office/drawing/2014/main" id="{822FBBA6-E7B1-483C-9F7F-92341DA57A1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8AF4731-95C4-428D-9F46-EE5B75AB68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C4AF8-DD86-4D2F-A0EF-6D03EE9C30CC}" type="slidenum">
              <a:rPr lang="en-GB" smtClean="0"/>
              <a:t>‹#›</a:t>
            </a:fld>
            <a:endParaRPr lang="en-GB"/>
          </a:p>
        </p:txBody>
      </p:sp>
    </p:spTree>
    <p:extLst>
      <p:ext uri="{BB962C8B-B14F-4D97-AF65-F5344CB8AC3E}">
        <p14:creationId xmlns:p14="http://schemas.microsoft.com/office/powerpoint/2010/main" val="34709795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2.xml"/><Relationship Id="rId5" Type="http://schemas.openxmlformats.org/officeDocument/2006/relationships/image" Target="../media/image15.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250.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240.png"/><Relationship Id="rId5" Type="http://schemas.openxmlformats.org/officeDocument/2006/relationships/image" Target="../media/image28.png"/><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38.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hyperlink" Target="https://thirdspacelearning.com/blog/category/for-parents/" TargetMode="External"/><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A1FE26B-F083-4681-9C49-19B8A5FFB99C}"/>
              </a:ext>
            </a:extLst>
          </p:cNvPr>
          <p:cNvPicPr>
            <a:picLocks noChangeAspect="1"/>
          </p:cNvPicPr>
          <p:nvPr/>
        </p:nvPicPr>
        <p:blipFill>
          <a:blip r:embed="rId3"/>
          <a:stretch>
            <a:fillRect/>
          </a:stretch>
        </p:blipFill>
        <p:spPr>
          <a:xfrm>
            <a:off x="3683977" y="1501909"/>
            <a:ext cx="4824046" cy="4824046"/>
          </a:xfrm>
          <a:prstGeom prst="rect">
            <a:avLst/>
          </a:prstGeom>
        </p:spPr>
      </p:pic>
      <p:sp>
        <p:nvSpPr>
          <p:cNvPr id="3" name="Subtitle 2">
            <a:extLst>
              <a:ext uri="{FF2B5EF4-FFF2-40B4-BE49-F238E27FC236}">
                <a16:creationId xmlns:a16="http://schemas.microsoft.com/office/drawing/2014/main" id="{9EE6AF1F-7A9D-4D31-8F7D-74980AB4367E}"/>
              </a:ext>
            </a:extLst>
          </p:cNvPr>
          <p:cNvSpPr>
            <a:spLocks noGrp="1"/>
          </p:cNvSpPr>
          <p:nvPr>
            <p:ph type="subTitle" idx="1"/>
          </p:nvPr>
        </p:nvSpPr>
        <p:spPr>
          <a:xfrm>
            <a:off x="1650609" y="6180198"/>
            <a:ext cx="9144000" cy="916953"/>
          </a:xfrm>
        </p:spPr>
        <p:txBody>
          <a:bodyPr>
            <a:normAutofit/>
          </a:bodyPr>
          <a:lstStyle/>
          <a:p>
            <a:r>
              <a:rPr lang="en-GB" sz="4400" dirty="0">
                <a:solidFill>
                  <a:schemeClr val="accent5">
                    <a:lumMod val="60000"/>
                    <a:lumOff val="40000"/>
                  </a:schemeClr>
                </a:solidFill>
                <a:latin typeface="Sassoon Penpals" panose="02000400000000000000" pitchFamily="50" charset="0"/>
              </a:rPr>
              <a:t>Respect     Resilience    Teamwork</a:t>
            </a:r>
          </a:p>
          <a:p>
            <a:endParaRPr lang="en-GB" sz="1800" dirty="0">
              <a:solidFill>
                <a:schemeClr val="accent5">
                  <a:lumMod val="60000"/>
                  <a:lumOff val="40000"/>
                </a:schemeClr>
              </a:solidFill>
            </a:endParaRPr>
          </a:p>
        </p:txBody>
      </p:sp>
      <p:sp>
        <p:nvSpPr>
          <p:cNvPr id="5" name="Google Shape;116;p23">
            <a:extLst>
              <a:ext uri="{FF2B5EF4-FFF2-40B4-BE49-F238E27FC236}">
                <a16:creationId xmlns:a16="http://schemas.microsoft.com/office/drawing/2014/main" id="{16E494BF-DFA5-4D75-8D0B-8C898C909299}"/>
              </a:ext>
            </a:extLst>
          </p:cNvPr>
          <p:cNvSpPr txBox="1">
            <a:spLocks/>
          </p:cNvSpPr>
          <p:nvPr/>
        </p:nvSpPr>
        <p:spPr>
          <a:xfrm>
            <a:off x="415600" y="-292061"/>
            <a:ext cx="11360800" cy="1939726"/>
          </a:xfrm>
          <a:prstGeom prst="rect">
            <a:avLst/>
          </a:prstGeom>
        </p:spPr>
        <p:txBody>
          <a:bodyPr spcFirstLastPara="1" vert="horz" wrap="square" lIns="121900" tIns="121900" rIns="121900" bIns="121900" rtlCol="0" anchor="b"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5300" dirty="0">
                <a:solidFill>
                  <a:schemeClr val="bg1"/>
                </a:solidFill>
                <a:ea typeface="Arial"/>
                <a:cs typeface="Arial"/>
                <a:sym typeface="Arial"/>
              </a:rPr>
              <a:t>Welcome to our Year 6 SATs 2024-2025</a:t>
            </a:r>
            <a:br>
              <a:rPr lang="en-GB" sz="5300" dirty="0">
                <a:ea typeface="Arial"/>
                <a:cs typeface="Arial"/>
              </a:rPr>
            </a:br>
            <a:r>
              <a:rPr lang="en-GB" sz="5300" dirty="0">
                <a:solidFill>
                  <a:schemeClr val="bg1"/>
                </a:solidFill>
                <a:ea typeface="Arial"/>
                <a:cs typeface="Arial"/>
                <a:sym typeface="Arial"/>
              </a:rPr>
              <a:t>Information Evening!</a:t>
            </a:r>
            <a:endParaRPr lang="en-GB" sz="5300" dirty="0">
              <a:solidFill>
                <a:schemeClr val="bg1"/>
              </a:solidFill>
              <a:ea typeface="Nunito Sans Light"/>
              <a:cs typeface="Nunito Sans Light"/>
              <a:sym typeface="Nunito Sans Light"/>
            </a:endParaRPr>
          </a:p>
        </p:txBody>
      </p:sp>
    </p:spTree>
    <p:extLst>
      <p:ext uri="{BB962C8B-B14F-4D97-AF65-F5344CB8AC3E}">
        <p14:creationId xmlns:p14="http://schemas.microsoft.com/office/powerpoint/2010/main" val="33372666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AB917FA9-0D02-46A5-B305-798A1F1E2297}"/>
              </a:ext>
            </a:extLst>
          </p:cNvPr>
          <p:cNvSpPr txBox="1">
            <a:spLocks/>
          </p:cNvSpPr>
          <p:nvPr/>
        </p:nvSpPr>
        <p:spPr>
          <a:xfrm>
            <a:off x="3226676" y="2576086"/>
            <a:ext cx="5034455" cy="166483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 indent="0" algn="ctr">
              <a:buFont typeface="Arial" panose="020B0604020202020204" pitchFamily="34" charset="0"/>
              <a:buNone/>
            </a:pPr>
            <a:r>
              <a:rPr lang="en-GB" sz="3200">
                <a:latin typeface="Arial" panose="020B0604020202020204" pitchFamily="34" charset="0"/>
                <a:cs typeface="Arial" panose="020B0604020202020204" pitchFamily="34" charset="0"/>
              </a:rPr>
              <a:t>Why do children sit SATs tests?</a:t>
            </a:r>
            <a:endParaRPr lang="en-GB" sz="3200" dirty="0">
              <a:latin typeface="Arial" panose="020B0604020202020204" pitchFamily="34" charset="0"/>
              <a:cs typeface="Arial" panose="020B0604020202020204" pitchFamily="34" charset="0"/>
            </a:endParaRPr>
          </a:p>
        </p:txBody>
      </p:sp>
      <p:cxnSp>
        <p:nvCxnSpPr>
          <p:cNvPr id="5" name="Straight Arrow Connector 4">
            <a:extLst>
              <a:ext uri="{FF2B5EF4-FFF2-40B4-BE49-F238E27FC236}">
                <a16:creationId xmlns:a16="http://schemas.microsoft.com/office/drawing/2014/main" id="{96E797A6-1A1B-47F2-8069-2F80C735105E}"/>
              </a:ext>
            </a:extLst>
          </p:cNvPr>
          <p:cNvCxnSpPr/>
          <p:nvPr/>
        </p:nvCxnSpPr>
        <p:spPr>
          <a:xfrm flipH="1">
            <a:off x="2293883" y="3200400"/>
            <a:ext cx="1308537" cy="75674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6" name="Content Placeholder 2">
            <a:extLst>
              <a:ext uri="{FF2B5EF4-FFF2-40B4-BE49-F238E27FC236}">
                <a16:creationId xmlns:a16="http://schemas.microsoft.com/office/drawing/2014/main" id="{EC0D84FE-968E-4044-8F3D-CC31851570E1}"/>
              </a:ext>
            </a:extLst>
          </p:cNvPr>
          <p:cNvSpPr txBox="1">
            <a:spLocks/>
          </p:cNvSpPr>
          <p:nvPr/>
        </p:nvSpPr>
        <p:spPr>
          <a:xfrm>
            <a:off x="85870" y="4154212"/>
            <a:ext cx="4256693" cy="1664839"/>
          </a:xfrm>
          <a:prstGeom prst="rect">
            <a:avLst/>
          </a:prstGeom>
        </p:spPr>
        <p:txBody>
          <a:bodyPr vert="horz" lIns="91440" tIns="45720" rIns="91440" bIns="45720" rtlCol="0">
            <a:normAutofit/>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marL="45720" indent="0" algn="ctr">
              <a:buFont typeface="Georgia" pitchFamily="18" charset="0"/>
              <a:buNone/>
            </a:pPr>
            <a:r>
              <a:rPr lang="en-GB" sz="3200" dirty="0">
                <a:latin typeface="Arial" panose="020B0604020202020204" pitchFamily="34" charset="0"/>
                <a:cs typeface="Arial" panose="020B0604020202020204" pitchFamily="34" charset="0"/>
              </a:rPr>
              <a:t>To compare national levels and spot national trends.</a:t>
            </a:r>
          </a:p>
        </p:txBody>
      </p:sp>
      <p:sp>
        <p:nvSpPr>
          <p:cNvPr id="7" name="Content Placeholder 2">
            <a:extLst>
              <a:ext uri="{FF2B5EF4-FFF2-40B4-BE49-F238E27FC236}">
                <a16:creationId xmlns:a16="http://schemas.microsoft.com/office/drawing/2014/main" id="{22F38BB4-2BEC-43FE-9486-2B3CDD378B58}"/>
              </a:ext>
            </a:extLst>
          </p:cNvPr>
          <p:cNvSpPr txBox="1">
            <a:spLocks/>
          </p:cNvSpPr>
          <p:nvPr/>
        </p:nvSpPr>
        <p:spPr>
          <a:xfrm>
            <a:off x="8552793" y="25681"/>
            <a:ext cx="3707525" cy="3174719"/>
          </a:xfrm>
          <a:prstGeom prst="rect">
            <a:avLst/>
          </a:prstGeom>
        </p:spPr>
        <p:txBody>
          <a:bodyPr vert="horz" lIns="91440" tIns="45720" rIns="91440" bIns="45720" rtlCol="0">
            <a:noAutofit/>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marL="45720" indent="0" algn="ctr">
              <a:buFont typeface="Georgia" pitchFamily="18" charset="0"/>
              <a:buNone/>
            </a:pPr>
            <a:r>
              <a:rPr lang="en-GB" sz="3200" dirty="0">
                <a:latin typeface="Arial" panose="020B0604020202020204" pitchFamily="34" charset="0"/>
                <a:cs typeface="Arial" panose="020B0604020202020204" pitchFamily="34" charset="0"/>
              </a:rPr>
              <a:t>To measure effectiveness of the school in comparison to local and national data</a:t>
            </a:r>
          </a:p>
        </p:txBody>
      </p:sp>
      <p:sp>
        <p:nvSpPr>
          <p:cNvPr id="8" name="Content Placeholder 2">
            <a:extLst>
              <a:ext uri="{FF2B5EF4-FFF2-40B4-BE49-F238E27FC236}">
                <a16:creationId xmlns:a16="http://schemas.microsoft.com/office/drawing/2014/main" id="{F265D1FE-4AE3-4D8F-A914-2076B262AF98}"/>
              </a:ext>
            </a:extLst>
          </p:cNvPr>
          <p:cNvSpPr txBox="1">
            <a:spLocks/>
          </p:cNvSpPr>
          <p:nvPr/>
        </p:nvSpPr>
        <p:spPr>
          <a:xfrm>
            <a:off x="8398605" y="4337290"/>
            <a:ext cx="3707525" cy="1664839"/>
          </a:xfrm>
          <a:prstGeom prst="rect">
            <a:avLst/>
          </a:prstGeom>
        </p:spPr>
        <p:txBody>
          <a:bodyPr vert="horz" lIns="91440" tIns="45720" rIns="91440" bIns="45720" rtlCol="0">
            <a:normAutofit/>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marL="45720" indent="0" algn="ctr">
              <a:buFont typeface="Georgia" pitchFamily="18" charset="0"/>
              <a:buNone/>
            </a:pPr>
            <a:r>
              <a:rPr lang="en-GB" sz="3200" dirty="0">
                <a:latin typeface="Arial" panose="020B0604020202020204" pitchFamily="34" charset="0"/>
                <a:cs typeface="Arial" panose="020B0604020202020204" pitchFamily="34" charset="0"/>
              </a:rPr>
              <a:t>To inform parents</a:t>
            </a:r>
          </a:p>
        </p:txBody>
      </p:sp>
      <p:sp>
        <p:nvSpPr>
          <p:cNvPr id="9" name="Content Placeholder 2">
            <a:extLst>
              <a:ext uri="{FF2B5EF4-FFF2-40B4-BE49-F238E27FC236}">
                <a16:creationId xmlns:a16="http://schemas.microsoft.com/office/drawing/2014/main" id="{BF769E11-20F4-464D-BB97-D10146BB3F78}"/>
              </a:ext>
            </a:extLst>
          </p:cNvPr>
          <p:cNvSpPr txBox="1">
            <a:spLocks/>
          </p:cNvSpPr>
          <p:nvPr/>
        </p:nvSpPr>
        <p:spPr>
          <a:xfrm>
            <a:off x="-136636" y="52026"/>
            <a:ext cx="5880539" cy="1664839"/>
          </a:xfrm>
          <a:prstGeom prst="rect">
            <a:avLst/>
          </a:prstGeom>
        </p:spPr>
        <p:txBody>
          <a:bodyPr vert="horz" lIns="91440" tIns="45720" rIns="91440" bIns="45720" rtlCol="0">
            <a:normAutofit/>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marL="45720" indent="0" algn="ctr">
              <a:buFont typeface="Georgia" pitchFamily="18" charset="0"/>
              <a:buNone/>
            </a:pPr>
            <a:r>
              <a:rPr lang="en-GB" sz="3200" dirty="0">
                <a:latin typeface="Arial" panose="020B0604020202020204" pitchFamily="34" charset="0"/>
                <a:cs typeface="Arial" panose="020B0604020202020204" pitchFamily="34" charset="0"/>
              </a:rPr>
              <a:t>To measure the child’s progress and attainment</a:t>
            </a:r>
          </a:p>
        </p:txBody>
      </p:sp>
      <p:sp>
        <p:nvSpPr>
          <p:cNvPr id="10" name="Content Placeholder 2">
            <a:extLst>
              <a:ext uri="{FF2B5EF4-FFF2-40B4-BE49-F238E27FC236}">
                <a16:creationId xmlns:a16="http://schemas.microsoft.com/office/drawing/2014/main" id="{617591CA-0879-44C1-ACBE-EE01D18C90A0}"/>
              </a:ext>
            </a:extLst>
          </p:cNvPr>
          <p:cNvSpPr txBox="1">
            <a:spLocks/>
          </p:cNvSpPr>
          <p:nvPr/>
        </p:nvSpPr>
        <p:spPr>
          <a:xfrm>
            <a:off x="3988274" y="5525811"/>
            <a:ext cx="3707525" cy="1664839"/>
          </a:xfrm>
          <a:prstGeom prst="rect">
            <a:avLst/>
          </a:prstGeom>
        </p:spPr>
        <p:txBody>
          <a:bodyPr vert="horz" lIns="91440" tIns="45720" rIns="91440" bIns="45720" rtlCol="0">
            <a:normAutofit/>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marL="45720" indent="0" algn="ctr">
              <a:buFont typeface="Georgia" pitchFamily="18" charset="0"/>
              <a:buNone/>
            </a:pPr>
            <a:r>
              <a:rPr lang="en-GB" sz="3200" dirty="0">
                <a:latin typeface="Arial" panose="020B0604020202020204" pitchFamily="34" charset="0"/>
                <a:cs typeface="Arial" panose="020B0604020202020204" pitchFamily="34" charset="0"/>
              </a:rPr>
              <a:t>Secondary school data or groups</a:t>
            </a:r>
          </a:p>
        </p:txBody>
      </p:sp>
      <p:cxnSp>
        <p:nvCxnSpPr>
          <p:cNvPr id="11" name="Straight Arrow Connector 10">
            <a:extLst>
              <a:ext uri="{FF2B5EF4-FFF2-40B4-BE49-F238E27FC236}">
                <a16:creationId xmlns:a16="http://schemas.microsoft.com/office/drawing/2014/main" id="{736DF047-0B8B-4060-8C74-287B5473F819}"/>
              </a:ext>
            </a:extLst>
          </p:cNvPr>
          <p:cNvCxnSpPr/>
          <p:nvPr/>
        </p:nvCxnSpPr>
        <p:spPr>
          <a:xfrm flipH="1" flipV="1">
            <a:off x="2948151" y="1332714"/>
            <a:ext cx="1481959" cy="1189769"/>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2" name="Straight Arrow Connector 11">
            <a:extLst>
              <a:ext uri="{FF2B5EF4-FFF2-40B4-BE49-F238E27FC236}">
                <a16:creationId xmlns:a16="http://schemas.microsoft.com/office/drawing/2014/main" id="{15B8B408-2667-49CF-AA6F-5DAED2214339}"/>
              </a:ext>
            </a:extLst>
          </p:cNvPr>
          <p:cNvCxnSpPr/>
          <p:nvPr/>
        </p:nvCxnSpPr>
        <p:spPr>
          <a:xfrm flipV="1">
            <a:off x="7199448" y="1332714"/>
            <a:ext cx="1353344" cy="1216571"/>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3" name="Straight Arrow Connector 12">
            <a:extLst>
              <a:ext uri="{FF2B5EF4-FFF2-40B4-BE49-F238E27FC236}">
                <a16:creationId xmlns:a16="http://schemas.microsoft.com/office/drawing/2014/main" id="{96739768-92A6-4384-B123-0ACFC8F69CE8}"/>
              </a:ext>
            </a:extLst>
          </p:cNvPr>
          <p:cNvCxnSpPr/>
          <p:nvPr/>
        </p:nvCxnSpPr>
        <p:spPr>
          <a:xfrm>
            <a:off x="7646276" y="3485234"/>
            <a:ext cx="1434662" cy="92595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4" name="Straight Arrow Connector 13">
            <a:extLst>
              <a:ext uri="{FF2B5EF4-FFF2-40B4-BE49-F238E27FC236}">
                <a16:creationId xmlns:a16="http://schemas.microsoft.com/office/drawing/2014/main" id="{6A88A746-8A02-4A45-BE4F-F25215D12924}"/>
              </a:ext>
            </a:extLst>
          </p:cNvPr>
          <p:cNvCxnSpPr/>
          <p:nvPr/>
        </p:nvCxnSpPr>
        <p:spPr>
          <a:xfrm>
            <a:off x="5780690" y="4069080"/>
            <a:ext cx="0" cy="154344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741505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E432D82-CA3F-4385-BE8D-49AC08ED499F}"/>
              </a:ext>
            </a:extLst>
          </p:cNvPr>
          <p:cNvSpPr txBox="1">
            <a:spLocks/>
          </p:cNvSpPr>
          <p:nvPr/>
        </p:nvSpPr>
        <p:spPr>
          <a:xfrm>
            <a:off x="311700" y="394819"/>
            <a:ext cx="118803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3200" b="0" i="0" u="none" strike="noStrike" kern="0" cap="none" spc="0" normalizeH="0" baseline="0" noProof="0">
                <a:ln>
                  <a:noFill/>
                </a:ln>
                <a:solidFill>
                  <a:srgbClr val="000000"/>
                </a:solidFill>
                <a:effectLst/>
                <a:uLnTx/>
                <a:uFillTx/>
                <a:latin typeface="Arial"/>
                <a:sym typeface="Nunito Sans SemiBold"/>
              </a:rPr>
              <a:t>What are the SATs? </a:t>
            </a:r>
            <a:endParaRPr kumimoji="0" lang="en-GB" sz="3200" b="0" i="0" u="none" strike="noStrike" kern="0" cap="none" spc="0" normalizeH="0" baseline="0" noProof="0" dirty="0">
              <a:ln>
                <a:noFill/>
              </a:ln>
              <a:solidFill>
                <a:srgbClr val="000000"/>
              </a:solidFill>
              <a:effectLst/>
              <a:uLnTx/>
              <a:uFillTx/>
              <a:latin typeface="Arial"/>
              <a:sym typeface="Nunito Sans SemiBold"/>
            </a:endParaRPr>
          </a:p>
        </p:txBody>
      </p:sp>
      <p:sp>
        <p:nvSpPr>
          <p:cNvPr id="8" name="Text Placeholder 2">
            <a:extLst>
              <a:ext uri="{FF2B5EF4-FFF2-40B4-BE49-F238E27FC236}">
                <a16:creationId xmlns:a16="http://schemas.microsoft.com/office/drawing/2014/main" id="{F8336CE0-887A-4AC5-84E5-B0479F6C5EBC}"/>
              </a:ext>
            </a:extLst>
          </p:cNvPr>
          <p:cNvSpPr txBox="1">
            <a:spLocks/>
          </p:cNvSpPr>
          <p:nvPr/>
        </p:nvSpPr>
        <p:spPr>
          <a:xfrm>
            <a:off x="155850" y="1110949"/>
            <a:ext cx="11880300" cy="4033589"/>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000000"/>
                </a:solidFill>
                <a:effectLst/>
                <a:uLnTx/>
                <a:uFillTx/>
                <a:latin typeface="Arial"/>
                <a:sym typeface="Nunito"/>
              </a:rPr>
              <a:t>SATs are the Standardised Assessment Tests that are given to children at the end of Key Stage 2. </a:t>
            </a:r>
          </a:p>
          <a:p>
            <a:pPr>
              <a:buClr>
                <a:srgbClr val="595959"/>
              </a:buClr>
              <a:defRPr/>
            </a:pPr>
            <a:r>
              <a:rPr kumimoji="0" lang="en-GB" sz="2000" b="0" i="0" u="none" strike="noStrike" kern="0" cap="none" spc="0" normalizeH="0" baseline="0" noProof="0" dirty="0">
                <a:ln>
                  <a:noFill/>
                </a:ln>
                <a:solidFill>
                  <a:srgbClr val="000000"/>
                </a:solidFill>
                <a:effectLst/>
                <a:uLnTx/>
                <a:uFillTx/>
                <a:latin typeface="Arial"/>
                <a:sym typeface="Nunito"/>
              </a:rPr>
              <a:t>The SATs take place over four days, </a:t>
            </a:r>
            <a:r>
              <a:rPr lang="en-GB" sz="2000" kern="0" dirty="0">
                <a:solidFill>
                  <a:srgbClr val="000000"/>
                </a:solidFill>
                <a:latin typeface="Arial"/>
              </a:rPr>
              <a:t>they are scheduled from </a:t>
            </a:r>
            <a:r>
              <a:rPr kumimoji="0" lang="en-GB" sz="2000" b="0" i="0" u="none" strike="noStrike" kern="0" cap="none" spc="0" normalizeH="0" baseline="0" noProof="0" dirty="0">
                <a:ln>
                  <a:noFill/>
                </a:ln>
                <a:solidFill>
                  <a:srgbClr val="283593"/>
                </a:solidFill>
                <a:effectLst/>
                <a:uLnTx/>
                <a:uFillTx/>
                <a:latin typeface="Arial"/>
                <a:sym typeface="Nunito"/>
              </a:rPr>
              <a:t>Monday </a:t>
            </a:r>
            <a:r>
              <a:rPr lang="en-GB" sz="2000" kern="0" dirty="0">
                <a:solidFill>
                  <a:srgbClr val="283593"/>
                </a:solidFill>
                <a:latin typeface="Arial"/>
              </a:rPr>
              <a:t>12</a:t>
            </a:r>
            <a:r>
              <a:rPr lang="en-GB" sz="2000" kern="0" baseline="30000" dirty="0">
                <a:solidFill>
                  <a:srgbClr val="283593"/>
                </a:solidFill>
                <a:latin typeface="Arial"/>
              </a:rPr>
              <a:t>th</a:t>
            </a:r>
            <a:r>
              <a:rPr kumimoji="0" lang="en-GB" sz="2000" b="0" i="0" u="none" strike="noStrike" kern="0" cap="none" spc="0" normalizeH="0" baseline="0" noProof="0" dirty="0">
                <a:ln>
                  <a:noFill/>
                </a:ln>
                <a:solidFill>
                  <a:srgbClr val="283593"/>
                </a:solidFill>
                <a:effectLst/>
                <a:uLnTx/>
                <a:uFillTx/>
                <a:latin typeface="Arial"/>
                <a:sym typeface="Nunito"/>
              </a:rPr>
              <a:t> May- </a:t>
            </a:r>
            <a:r>
              <a:rPr lang="en-GB" sz="2000" kern="0" dirty="0">
                <a:solidFill>
                  <a:srgbClr val="283593"/>
                </a:solidFill>
                <a:latin typeface="Arial"/>
              </a:rPr>
              <a:t>and </a:t>
            </a:r>
            <a:r>
              <a:rPr lang="en-GB" sz="2000" kern="0" dirty="0">
                <a:solidFill>
                  <a:srgbClr val="000000"/>
                </a:solidFill>
                <a:latin typeface="Arial"/>
              </a:rPr>
              <a:t>end</a:t>
            </a:r>
            <a:r>
              <a:rPr kumimoji="0" lang="en-GB" sz="2000" b="0" i="0" u="none" strike="noStrike" kern="0" cap="none" spc="0" normalizeH="0" baseline="0" noProof="0" dirty="0">
                <a:ln>
                  <a:noFill/>
                </a:ln>
                <a:solidFill>
                  <a:srgbClr val="000000"/>
                </a:solidFill>
                <a:effectLst/>
                <a:uLnTx/>
                <a:uFillTx/>
                <a:latin typeface="Arial"/>
                <a:sym typeface="Nunito"/>
              </a:rPr>
              <a:t> on </a:t>
            </a:r>
            <a:r>
              <a:rPr kumimoji="0" lang="en-GB" sz="2000" b="0" i="0" u="none" strike="noStrike" kern="0" cap="none" spc="0" normalizeH="0" baseline="0" noProof="0" dirty="0">
                <a:ln>
                  <a:noFill/>
                </a:ln>
                <a:solidFill>
                  <a:srgbClr val="283593"/>
                </a:solidFill>
                <a:effectLst/>
                <a:uLnTx/>
                <a:uFillTx/>
                <a:latin typeface="Arial"/>
                <a:sym typeface="Nunito"/>
              </a:rPr>
              <a:t>Thursday </a:t>
            </a:r>
            <a:r>
              <a:rPr lang="en-GB" sz="2000" kern="0" dirty="0">
                <a:solidFill>
                  <a:srgbClr val="283593"/>
                </a:solidFill>
                <a:latin typeface="Arial"/>
              </a:rPr>
              <a:t>15</a:t>
            </a:r>
            <a:r>
              <a:rPr lang="en-GB" sz="2000" kern="0" baseline="30000" dirty="0">
                <a:solidFill>
                  <a:srgbClr val="283593"/>
                </a:solidFill>
                <a:latin typeface="Arial"/>
              </a:rPr>
              <a:t>th</a:t>
            </a:r>
            <a:r>
              <a:rPr kumimoji="0" lang="en-GB" sz="2000" b="0" i="0" u="none" strike="noStrike" kern="0" cap="none" spc="0" normalizeH="0" baseline="0" noProof="0" dirty="0">
                <a:ln>
                  <a:noFill/>
                </a:ln>
                <a:solidFill>
                  <a:srgbClr val="283593"/>
                </a:solidFill>
                <a:effectLst/>
                <a:uLnTx/>
                <a:uFillTx/>
                <a:latin typeface="Arial"/>
                <a:sym typeface="Nunito"/>
              </a:rPr>
              <a:t> May.</a:t>
            </a:r>
          </a:p>
          <a:p>
            <a:pPr>
              <a:lnSpc>
                <a:spcPct val="114999"/>
              </a:lnSpc>
              <a:buClr>
                <a:srgbClr val="595959"/>
              </a:buClr>
              <a:defRPr/>
            </a:pPr>
            <a:endParaRPr lang="en-GB" sz="2000" kern="0" dirty="0">
              <a:solidFill>
                <a:srgbClr val="283593"/>
              </a:solidFill>
              <a:latin typeface="Arial"/>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000000"/>
                </a:solidFill>
                <a:effectLst/>
                <a:uLnTx/>
                <a:uFillTx/>
                <a:latin typeface="Arial"/>
                <a:sym typeface="Nunito"/>
              </a:rPr>
              <a:t>The SATs papers consist of:</a:t>
            </a:r>
          </a:p>
          <a:p>
            <a:pPr lvl="1">
              <a:lnSpc>
                <a:spcPct val="100000"/>
              </a:lnSpc>
              <a:spcBef>
                <a:spcPts val="0"/>
              </a:spcBef>
              <a:buClr>
                <a:srgbClr val="595959"/>
              </a:buClr>
              <a:defRPr/>
            </a:pPr>
            <a:r>
              <a:rPr kumimoji="0" lang="en-GB" sz="2000" b="0" i="0" u="none" strike="noStrike" kern="0" cap="none" spc="0" normalizeH="0" baseline="0" noProof="0" dirty="0">
                <a:ln>
                  <a:noFill/>
                </a:ln>
                <a:solidFill>
                  <a:srgbClr val="283593"/>
                </a:solidFill>
                <a:effectLst/>
                <a:uLnTx/>
                <a:uFillTx/>
                <a:latin typeface="Arial"/>
                <a:sym typeface="Nunito"/>
              </a:rPr>
              <a:t>Spelling, punctuation and grammar (paper 1: Grammar/ Punctuation/ Spelling) – </a:t>
            </a:r>
            <a:r>
              <a:rPr lang="en-GB" sz="2000" kern="0" dirty="0">
                <a:solidFill>
                  <a:srgbClr val="283593"/>
                </a:solidFill>
                <a:latin typeface="Arial"/>
              </a:rPr>
              <a:t>45 minutes</a:t>
            </a:r>
            <a:endParaRPr lang="en-GB" sz="2000" b="0" i="0" u="none" strike="noStrike" kern="0" cap="none" spc="0" normalizeH="0" baseline="0" noProof="0" dirty="0">
              <a:ln>
                <a:noFill/>
              </a:ln>
              <a:solidFill>
                <a:srgbClr val="283593"/>
              </a:solidFill>
              <a:effectLst/>
              <a:uLnTx/>
              <a:uFillTx/>
              <a:latin typeface="Arial"/>
            </a:endParaRPr>
          </a:p>
          <a:p>
            <a:pPr lvl="1">
              <a:lnSpc>
                <a:spcPct val="100000"/>
              </a:lnSpc>
              <a:spcBef>
                <a:spcPts val="0"/>
              </a:spcBef>
              <a:buClr>
                <a:srgbClr val="595959"/>
              </a:buClr>
              <a:defRPr/>
            </a:pPr>
            <a:r>
              <a:rPr kumimoji="0" lang="en-GB" sz="2000" b="0" i="0" u="none" strike="noStrike" kern="0" cap="none" spc="0" normalizeH="0" baseline="0" noProof="0" dirty="0">
                <a:ln>
                  <a:noFill/>
                </a:ln>
                <a:solidFill>
                  <a:srgbClr val="283593"/>
                </a:solidFill>
                <a:effectLst/>
                <a:uLnTx/>
                <a:uFillTx/>
                <a:latin typeface="Arial"/>
                <a:sym typeface="Nunito"/>
              </a:rPr>
              <a:t>Spelling, punctuation and grammar (paper 2: Spelling test) – </a:t>
            </a:r>
            <a:r>
              <a:rPr lang="en-GB" sz="2000" kern="0" dirty="0">
                <a:solidFill>
                  <a:srgbClr val="283593"/>
                </a:solidFill>
                <a:latin typeface="Arial"/>
              </a:rPr>
              <a:t>around 15 minutes</a:t>
            </a:r>
            <a:endParaRPr lang="en-GB" sz="2000" b="0" i="0" u="none" strike="noStrike" kern="0" cap="none" spc="0" normalizeH="0" baseline="0" noProof="0" dirty="0">
              <a:ln>
                <a:noFill/>
              </a:ln>
              <a:solidFill>
                <a:srgbClr val="283593"/>
              </a:solidFill>
              <a:effectLst/>
              <a:uLnTx/>
              <a:uFillTx/>
              <a:latin typeface="Arial"/>
            </a:endParaRPr>
          </a:p>
          <a:p>
            <a:pPr lvl="1">
              <a:lnSpc>
                <a:spcPct val="100000"/>
              </a:lnSpc>
              <a:spcBef>
                <a:spcPts val="0"/>
              </a:spcBef>
              <a:buClr>
                <a:srgbClr val="595959"/>
              </a:buClr>
              <a:defRPr/>
            </a:pPr>
            <a:r>
              <a:rPr kumimoji="0" lang="en-GB" sz="2000" b="0" i="0" u="none" strike="noStrike" kern="0" cap="none" spc="0" normalizeH="0" baseline="0" noProof="0" dirty="0">
                <a:ln>
                  <a:noFill/>
                </a:ln>
                <a:solidFill>
                  <a:srgbClr val="283593"/>
                </a:solidFill>
                <a:effectLst/>
                <a:uLnTx/>
                <a:uFillTx/>
                <a:latin typeface="Arial"/>
                <a:sym typeface="Nunito"/>
              </a:rPr>
              <a:t>Reading – </a:t>
            </a:r>
            <a:r>
              <a:rPr lang="en-GB" sz="2000" kern="0" dirty="0">
                <a:solidFill>
                  <a:srgbClr val="283593"/>
                </a:solidFill>
                <a:latin typeface="Arial"/>
              </a:rPr>
              <a:t>60 minutes</a:t>
            </a:r>
            <a:endParaRPr lang="en-GB" sz="2000" b="0" i="0" u="none" strike="noStrike" kern="0" cap="none" spc="0" normalizeH="0" baseline="0" noProof="0" dirty="0">
              <a:ln>
                <a:noFill/>
              </a:ln>
              <a:solidFill>
                <a:srgbClr val="283593"/>
              </a:solidFill>
              <a:effectLst/>
              <a:uLnTx/>
              <a:uFillTx/>
              <a:latin typeface="Arial"/>
            </a:endParaRPr>
          </a:p>
          <a:p>
            <a:pPr lvl="1">
              <a:lnSpc>
                <a:spcPct val="100000"/>
              </a:lnSpc>
              <a:spcBef>
                <a:spcPts val="0"/>
              </a:spcBef>
              <a:buClr>
                <a:srgbClr val="595959"/>
              </a:buClr>
              <a:defRPr/>
            </a:pPr>
            <a:r>
              <a:rPr kumimoji="0" lang="en-GB" sz="2000" b="0" i="0" u="none" strike="noStrike" kern="0" cap="none" spc="0" normalizeH="0" baseline="0" noProof="0" dirty="0">
                <a:ln>
                  <a:noFill/>
                </a:ln>
                <a:solidFill>
                  <a:srgbClr val="283593"/>
                </a:solidFill>
                <a:effectLst/>
                <a:uLnTx/>
                <a:uFillTx/>
                <a:latin typeface="Arial"/>
                <a:sym typeface="Nunito"/>
              </a:rPr>
              <a:t>Maths (paper 1: Arithmetic) –</a:t>
            </a:r>
            <a:r>
              <a:rPr lang="en-GB" sz="2000" kern="0" dirty="0">
                <a:solidFill>
                  <a:srgbClr val="283593"/>
                </a:solidFill>
                <a:latin typeface="Arial"/>
              </a:rPr>
              <a:t> </a:t>
            </a:r>
            <a:r>
              <a:rPr kumimoji="0" lang="en-GB" sz="2000" b="0" i="0" u="none" strike="noStrike" kern="0" cap="none" spc="0" normalizeH="0" baseline="0" noProof="0" dirty="0">
                <a:ln>
                  <a:noFill/>
                </a:ln>
                <a:solidFill>
                  <a:srgbClr val="283593"/>
                </a:solidFill>
                <a:effectLst/>
                <a:uLnTx/>
                <a:uFillTx/>
                <a:latin typeface="Arial"/>
                <a:sym typeface="Nunito"/>
              </a:rPr>
              <a:t> </a:t>
            </a:r>
            <a:r>
              <a:rPr lang="en-GB" sz="2000" kern="0" dirty="0">
                <a:solidFill>
                  <a:srgbClr val="283593"/>
                </a:solidFill>
                <a:latin typeface="Arial"/>
              </a:rPr>
              <a:t>30 minutes</a:t>
            </a:r>
            <a:endParaRPr lang="en-GB" sz="2000" b="0" i="0" u="none" strike="noStrike" kern="0" cap="none" spc="0" normalizeH="0" baseline="0" noProof="0" dirty="0">
              <a:ln>
                <a:noFill/>
              </a:ln>
              <a:solidFill>
                <a:srgbClr val="283593"/>
              </a:solidFill>
              <a:effectLst/>
              <a:uLnTx/>
              <a:uFillTx/>
              <a:latin typeface="Arial"/>
            </a:endParaRPr>
          </a:p>
          <a:p>
            <a:pPr lvl="1">
              <a:lnSpc>
                <a:spcPct val="100000"/>
              </a:lnSpc>
              <a:spcBef>
                <a:spcPts val="0"/>
              </a:spcBef>
              <a:buClr>
                <a:srgbClr val="595959"/>
              </a:buClr>
              <a:defRPr/>
            </a:pPr>
            <a:r>
              <a:rPr kumimoji="0" lang="en-GB" sz="2000" b="0" i="0" u="none" strike="noStrike" kern="0" cap="none" spc="0" normalizeH="0" baseline="0" noProof="0" dirty="0">
                <a:ln>
                  <a:noFill/>
                </a:ln>
                <a:solidFill>
                  <a:srgbClr val="283593"/>
                </a:solidFill>
                <a:effectLst/>
                <a:uLnTx/>
                <a:uFillTx/>
                <a:latin typeface="Arial"/>
                <a:sym typeface="Nunito"/>
              </a:rPr>
              <a:t>Maths (paper 2: Reasoning) – </a:t>
            </a:r>
            <a:r>
              <a:rPr lang="en-GB" sz="2000" kern="0" dirty="0">
                <a:solidFill>
                  <a:srgbClr val="283593"/>
                </a:solidFill>
                <a:latin typeface="Arial"/>
              </a:rPr>
              <a:t>40 minutes</a:t>
            </a:r>
            <a:endParaRPr lang="en-GB" sz="2000" b="0" i="0" u="none" strike="noStrike" kern="0" cap="none" spc="0" normalizeH="0" baseline="0" noProof="0" dirty="0">
              <a:ln>
                <a:noFill/>
              </a:ln>
              <a:solidFill>
                <a:srgbClr val="283593"/>
              </a:solidFill>
              <a:effectLst/>
              <a:uLnTx/>
              <a:uFillTx/>
              <a:latin typeface="Arial"/>
            </a:endParaRPr>
          </a:p>
          <a:p>
            <a:pPr lvl="1">
              <a:lnSpc>
                <a:spcPct val="100000"/>
              </a:lnSpc>
              <a:spcBef>
                <a:spcPts val="0"/>
              </a:spcBef>
              <a:buClr>
                <a:srgbClr val="595959"/>
              </a:buClr>
              <a:defRPr/>
            </a:pPr>
            <a:r>
              <a:rPr kumimoji="0" lang="en-GB" sz="2000" b="0" i="0" u="none" strike="noStrike" kern="0" cap="none" spc="0" normalizeH="0" baseline="0" noProof="0" dirty="0">
                <a:ln>
                  <a:noFill/>
                </a:ln>
                <a:solidFill>
                  <a:srgbClr val="283593"/>
                </a:solidFill>
                <a:effectLst/>
                <a:uLnTx/>
                <a:uFillTx/>
                <a:latin typeface="Arial"/>
                <a:sym typeface="Nunito"/>
              </a:rPr>
              <a:t>Maths (paper 3: Reasoning) – </a:t>
            </a:r>
            <a:r>
              <a:rPr lang="en-GB" sz="2000" kern="0" dirty="0">
                <a:solidFill>
                  <a:srgbClr val="283593"/>
                </a:solidFill>
                <a:latin typeface="Arial"/>
              </a:rPr>
              <a:t>40 minutes</a:t>
            </a:r>
            <a:endParaRPr lang="en-GB" sz="2000" b="0" i="0" u="none" strike="noStrike" kern="0" cap="none" spc="0" normalizeH="0" baseline="0" noProof="0" dirty="0">
              <a:ln>
                <a:noFill/>
              </a:ln>
              <a:solidFill>
                <a:srgbClr val="283593"/>
              </a:solidFill>
              <a:effectLst/>
              <a:uLnTx/>
              <a:uFillTx/>
              <a:latin typeface="Arial"/>
            </a:endParaRPr>
          </a:p>
          <a:p>
            <a:pPr lvl="1">
              <a:lnSpc>
                <a:spcPct val="100000"/>
              </a:lnSpc>
              <a:buClr>
                <a:srgbClr val="595959"/>
              </a:buClr>
              <a:defRPr/>
            </a:pPr>
            <a:endParaRPr lang="en-GB" sz="2000" kern="0" dirty="0">
              <a:solidFill>
                <a:srgbClr val="283593"/>
              </a:solidFill>
              <a:latin typeface="Arial"/>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a:t>
            </a:r>
            <a:endParaRPr lang="en-GB" sz="2000" b="0" i="0" u="none" strike="noStrike" kern="0" cap="none" spc="0" normalizeH="0" baseline="0" noProof="0" dirty="0">
              <a:ln>
                <a:noFill/>
              </a:ln>
              <a:solidFill>
                <a:srgbClr val="000000"/>
              </a:solidFill>
              <a:effectLst/>
              <a:uLnTx/>
              <a:uFillTx/>
              <a:latin typeface="Arial"/>
            </a:endParaRPr>
          </a:p>
        </p:txBody>
      </p:sp>
    </p:spTree>
    <p:extLst>
      <p:ext uri="{BB962C8B-B14F-4D97-AF65-F5344CB8AC3E}">
        <p14:creationId xmlns:p14="http://schemas.microsoft.com/office/powerpoint/2010/main" val="3446449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8">
                                            <p:txEl>
                                              <p:pRg st="4" end="4"/>
                                            </p:txEl>
                                          </p:spTgt>
                                        </p:tgtEl>
                                        <p:attrNameLst>
                                          <p:attrName>style.visibility</p:attrName>
                                        </p:attrNameLst>
                                      </p:cBhvr>
                                      <p:to>
                                        <p:strVal val="visible"/>
                                      </p:to>
                                    </p:set>
                                    <p:animEffect transition="in" filter="fade">
                                      <p:cBhvr>
                                        <p:cTn id="20" dur="500"/>
                                        <p:tgtEl>
                                          <p:spTgt spid="8">
                                            <p:txEl>
                                              <p:pRg st="4" end="4"/>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animEffect transition="in" filter="fade">
                                      <p:cBhvr>
                                        <p:cTn id="23" dur="500"/>
                                        <p:tgtEl>
                                          <p:spTgt spid="8">
                                            <p:txEl>
                                              <p:pRg st="5" end="5"/>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8">
                                            <p:txEl>
                                              <p:pRg st="6" end="6"/>
                                            </p:txEl>
                                          </p:spTgt>
                                        </p:tgtEl>
                                        <p:attrNameLst>
                                          <p:attrName>style.visibility</p:attrName>
                                        </p:attrNameLst>
                                      </p:cBhvr>
                                      <p:to>
                                        <p:strVal val="visible"/>
                                      </p:to>
                                    </p:set>
                                    <p:animEffect transition="in" filter="fade">
                                      <p:cBhvr>
                                        <p:cTn id="26" dur="500"/>
                                        <p:tgtEl>
                                          <p:spTgt spid="8">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8">
                                            <p:txEl>
                                              <p:pRg st="7" end="7"/>
                                            </p:txEl>
                                          </p:spTgt>
                                        </p:tgtEl>
                                        <p:attrNameLst>
                                          <p:attrName>style.visibility</p:attrName>
                                        </p:attrNameLst>
                                      </p:cBhvr>
                                      <p:to>
                                        <p:strVal val="visible"/>
                                      </p:to>
                                    </p:set>
                                    <p:animEffect transition="in" filter="fade">
                                      <p:cBhvr>
                                        <p:cTn id="29" dur="500"/>
                                        <p:tgtEl>
                                          <p:spTgt spid="8">
                                            <p:txEl>
                                              <p:pRg st="7" end="7"/>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8">
                                            <p:txEl>
                                              <p:pRg st="8" end="8"/>
                                            </p:txEl>
                                          </p:spTgt>
                                        </p:tgtEl>
                                        <p:attrNameLst>
                                          <p:attrName>style.visibility</p:attrName>
                                        </p:attrNameLst>
                                      </p:cBhvr>
                                      <p:to>
                                        <p:strVal val="visible"/>
                                      </p:to>
                                    </p:set>
                                    <p:animEffect transition="in" filter="fade">
                                      <p:cBhvr>
                                        <p:cTn id="32" dur="500"/>
                                        <p:tgtEl>
                                          <p:spTgt spid="8">
                                            <p:txEl>
                                              <p:pRg st="8" end="8"/>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8">
                                            <p:txEl>
                                              <p:pRg st="9" end="9"/>
                                            </p:txEl>
                                          </p:spTgt>
                                        </p:tgtEl>
                                        <p:attrNameLst>
                                          <p:attrName>style.visibility</p:attrName>
                                        </p:attrNameLst>
                                      </p:cBhvr>
                                      <p:to>
                                        <p:strVal val="visible"/>
                                      </p:to>
                                    </p:set>
                                    <p:animEffect transition="in" filter="fade">
                                      <p:cBhvr>
                                        <p:cTn id="35" dur="500"/>
                                        <p:tgtEl>
                                          <p:spTgt spid="8">
                                            <p:txEl>
                                              <p:pRg st="9" end="9"/>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8">
                                            <p:txEl>
                                              <p:pRg st="11" end="11"/>
                                            </p:txEl>
                                          </p:spTgt>
                                        </p:tgtEl>
                                        <p:attrNameLst>
                                          <p:attrName>style.visibility</p:attrName>
                                        </p:attrNameLst>
                                      </p:cBhvr>
                                      <p:to>
                                        <p:strVal val="visible"/>
                                      </p:to>
                                    </p:set>
                                    <p:animEffect transition="in" filter="fade">
                                      <p:cBhvr>
                                        <p:cTn id="40" dur="500"/>
                                        <p:tgtEl>
                                          <p:spTgt spid="8">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C29E561C-5A4E-4BF9-819C-7CE58300A953}"/>
              </a:ext>
            </a:extLst>
          </p:cNvPr>
          <p:cNvSpPr txBox="1">
            <a:spLocks/>
          </p:cNvSpPr>
          <p:nvPr/>
        </p:nvSpPr>
        <p:spPr>
          <a:xfrm>
            <a:off x="522715" y="798093"/>
            <a:ext cx="11669285"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2800" b="0" i="0" u="none" strike="noStrike" kern="0" cap="none" spc="0" normalizeH="0" baseline="0" noProof="0" dirty="0">
                <a:ln>
                  <a:noFill/>
                </a:ln>
                <a:solidFill>
                  <a:srgbClr val="000000"/>
                </a:solidFill>
                <a:effectLst/>
                <a:uLnTx/>
                <a:uFillTx/>
                <a:latin typeface="Arial"/>
                <a:sym typeface="Nunito Sans SemiBold"/>
              </a:rPr>
              <a:t>When and how the SATs are completed?</a:t>
            </a:r>
          </a:p>
        </p:txBody>
      </p:sp>
      <p:sp>
        <p:nvSpPr>
          <p:cNvPr id="7" name="Text Placeholder 2">
            <a:extLst>
              <a:ext uri="{FF2B5EF4-FFF2-40B4-BE49-F238E27FC236}">
                <a16:creationId xmlns:a16="http://schemas.microsoft.com/office/drawing/2014/main" id="{EB60A470-A31D-46B8-AB90-F3F02D7AD393}"/>
              </a:ext>
            </a:extLst>
          </p:cNvPr>
          <p:cNvSpPr txBox="1">
            <a:spLocks/>
          </p:cNvSpPr>
          <p:nvPr/>
        </p:nvSpPr>
        <p:spPr>
          <a:xfrm>
            <a:off x="261357" y="1514213"/>
            <a:ext cx="11669285" cy="38295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000000"/>
                </a:solidFill>
                <a:effectLst/>
                <a:uLnTx/>
                <a:uFillTx/>
                <a:latin typeface="Arial"/>
                <a:sym typeface="Nunito"/>
              </a:rPr>
              <a:t>The tests take place during normal school hours, under exam conditions. </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000000"/>
                </a:solidFill>
                <a:effectLst/>
                <a:uLnTx/>
                <a:uFillTx/>
                <a:latin typeface="Arial"/>
                <a:sym typeface="Nunito"/>
              </a:rPr>
              <a:t>Children are not allowed to talk to each other from the moment the assessments are handed out until they are collected at the end of the test. </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000000"/>
                </a:solidFill>
                <a:effectLst/>
                <a:uLnTx/>
                <a:uFillTx/>
                <a:latin typeface="Arial"/>
                <a:sym typeface="Nunito"/>
              </a:rPr>
              <a:t>After the tests are completed, the papers are sent away to be marked </a:t>
            </a:r>
            <a:r>
              <a:rPr kumimoji="0" lang="en-GB" sz="2000" b="0" i="0" u="none" strike="noStrike" kern="0" cap="none" spc="0" normalizeH="0" baseline="0" noProof="0" dirty="0">
                <a:ln>
                  <a:noFill/>
                </a:ln>
                <a:solidFill>
                  <a:srgbClr val="283593"/>
                </a:solidFill>
                <a:effectLst/>
                <a:uLnTx/>
                <a:uFillTx/>
                <a:latin typeface="Arial"/>
                <a:sym typeface="Nunito"/>
              </a:rPr>
              <a:t>externally</a:t>
            </a:r>
            <a:r>
              <a:rPr kumimoji="0" lang="en-GB" sz="2000" b="0" i="0" u="none" strike="noStrike" kern="0" cap="none" spc="0" normalizeH="0" baseline="0" noProof="0" dirty="0">
                <a:ln>
                  <a:noFill/>
                </a:ln>
                <a:solidFill>
                  <a:srgbClr val="000000"/>
                </a:solidFill>
                <a:effectLst/>
                <a:uLnTx/>
                <a:uFillTx/>
                <a:latin typeface="Arial"/>
                <a:sym typeface="Nunito"/>
              </a:rPr>
              <a:t>. </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000000"/>
                </a:solidFill>
                <a:effectLst/>
                <a:uLnTx/>
                <a:uFillTx/>
                <a:latin typeface="Arial"/>
                <a:sym typeface="Nunito"/>
              </a:rPr>
              <a:t>The results are then sent to the school in July.</a:t>
            </a:r>
            <a:endParaRPr lang="en-GB" sz="2000" b="0" i="0" u="none" strike="noStrike" kern="0" cap="none" spc="0" normalizeH="0" baseline="0" noProof="0" dirty="0">
              <a:ln>
                <a:noFill/>
              </a:ln>
              <a:solidFill>
                <a:srgbClr val="000000"/>
              </a:solidFill>
              <a:effectLst/>
              <a:uLnTx/>
              <a:uFillTx/>
              <a:latin typeface="Arial"/>
            </a:endParaRPr>
          </a:p>
        </p:txBody>
      </p:sp>
    </p:spTree>
    <p:extLst>
      <p:ext uri="{BB962C8B-B14F-4D97-AF65-F5344CB8AC3E}">
        <p14:creationId xmlns:p14="http://schemas.microsoft.com/office/powerpoint/2010/main" val="3201377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fade">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CD8000C-B7BE-4BEA-9C4F-17B13747CDD9}"/>
              </a:ext>
            </a:extLst>
          </p:cNvPr>
          <p:cNvSpPr txBox="1">
            <a:spLocks/>
          </p:cNvSpPr>
          <p:nvPr/>
        </p:nvSpPr>
        <p:spPr>
          <a:xfrm>
            <a:off x="500558" y="538358"/>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3200" b="0" i="0" u="none" strike="noStrike" kern="0" cap="none" spc="0" normalizeH="0" baseline="0" noProof="0" dirty="0">
                <a:ln>
                  <a:noFill/>
                </a:ln>
                <a:solidFill>
                  <a:srgbClr val="000000"/>
                </a:solidFill>
                <a:effectLst/>
                <a:uLnTx/>
                <a:uFillTx/>
                <a:latin typeface="Arial"/>
                <a:sym typeface="Nunito Sans SemiBold"/>
              </a:rPr>
              <a:t>Specific arrangements for SATs</a:t>
            </a:r>
          </a:p>
        </p:txBody>
      </p:sp>
      <p:sp>
        <p:nvSpPr>
          <p:cNvPr id="6" name="Text Placeholder 2">
            <a:extLst>
              <a:ext uri="{FF2B5EF4-FFF2-40B4-BE49-F238E27FC236}">
                <a16:creationId xmlns:a16="http://schemas.microsoft.com/office/drawing/2014/main" id="{32993850-C1BF-4654-B2A2-8FC6F97AE48F}"/>
              </a:ext>
            </a:extLst>
          </p:cNvPr>
          <p:cNvSpPr txBox="1">
            <a:spLocks/>
          </p:cNvSpPr>
          <p:nvPr/>
        </p:nvSpPr>
        <p:spPr>
          <a:xfrm>
            <a:off x="500558" y="1613876"/>
            <a:ext cx="10415971" cy="38295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2000" b="0" i="0" u="none" strike="noStrike" kern="0" cap="none" spc="0" normalizeH="0" baseline="0" noProof="0" dirty="0">
                <a:ln>
                  <a:noFill/>
                </a:ln>
                <a:solidFill>
                  <a:srgbClr val="000000"/>
                </a:solidFill>
                <a:effectLst/>
                <a:uLnTx/>
                <a:uFillTx/>
                <a:latin typeface="Arial"/>
                <a:sym typeface="Nunito"/>
              </a:rPr>
              <a:t>Children with additional needs (who have similar support as part of day-to-day learning in school) may be allotted specific arrangements, including:</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000000"/>
                </a:solidFill>
                <a:effectLst/>
                <a:uLnTx/>
                <a:uFillTx/>
                <a:latin typeface="Arial"/>
                <a:sym typeface="Nunito"/>
              </a:rPr>
              <a:t>Additional (extra) time;</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000000"/>
                </a:solidFill>
                <a:effectLst/>
                <a:uLnTx/>
                <a:uFillTx/>
                <a:latin typeface="Arial"/>
                <a:sym typeface="Nunito"/>
              </a:rPr>
              <a:t>Tests being opened early to be modified;</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000000"/>
                </a:solidFill>
                <a:effectLst/>
                <a:uLnTx/>
                <a:uFillTx/>
                <a:latin typeface="Arial"/>
                <a:sym typeface="Nunito"/>
              </a:rPr>
              <a:t>An adult to scribe (write) for them;</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000000"/>
                </a:solidFill>
                <a:effectLst/>
                <a:uLnTx/>
                <a:uFillTx/>
                <a:latin typeface="Arial"/>
                <a:sym typeface="Nunito"/>
              </a:rPr>
              <a:t>Using word processors independently; </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000000"/>
                </a:solidFill>
                <a:effectLst/>
                <a:uLnTx/>
                <a:uFillTx/>
                <a:latin typeface="Arial"/>
                <a:sym typeface="Nunito"/>
              </a:rPr>
              <a:t>An adult to read for them (including a translator);</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000000"/>
                </a:solidFill>
                <a:effectLst/>
                <a:uLnTx/>
                <a:uFillTx/>
                <a:latin typeface="Arial"/>
                <a:sym typeface="Nunito"/>
              </a:rPr>
              <a:t>The use of prompts or rest breaks;</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000000"/>
                </a:solidFill>
                <a:effectLst/>
                <a:uLnTx/>
                <a:uFillTx/>
                <a:latin typeface="Arial"/>
                <a:sym typeface="Nunito"/>
              </a:rPr>
              <a:t>Arrangements for children who are ill or injured at the time of the tests. </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endParaRPr kumimoji="0" lang="en-GB" sz="2000" b="0" i="0" u="none" strike="noStrike" kern="0" cap="none" spc="0" normalizeH="0" baseline="0" noProof="0" dirty="0">
              <a:ln>
                <a:noFill/>
              </a:ln>
              <a:solidFill>
                <a:srgbClr val="000000"/>
              </a:solidFill>
              <a:effectLst/>
              <a:uLnTx/>
              <a:uFillTx/>
              <a:latin typeface="Arial"/>
              <a:sym typeface="Nunito"/>
            </a:endParaRP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200" b="0" i="1" u="none" strike="noStrike" kern="0" cap="none" spc="0" normalizeH="0" baseline="0" noProof="0" dirty="0">
                <a:ln>
                  <a:noFill/>
                </a:ln>
                <a:solidFill>
                  <a:srgbClr val="000000"/>
                </a:solidFill>
                <a:effectLst/>
                <a:uLnTx/>
                <a:uFillTx/>
                <a:latin typeface="Arial"/>
                <a:ea typeface="Arial"/>
                <a:cs typeface="Arial"/>
                <a:sym typeface="Arial"/>
              </a:rPr>
              <a:t>Pupils with an EHCP are automatically allowed up to 25% additional time (except for the spelling paper, which is not strictly timed). </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200" b="0" i="1" u="none" strike="noStrike" kern="0" cap="none" spc="0" normalizeH="0" baseline="0" noProof="0" dirty="0">
                <a:ln>
                  <a:noFill/>
                </a:ln>
                <a:solidFill>
                  <a:srgbClr val="000000"/>
                </a:solidFill>
                <a:effectLst/>
                <a:uLnTx/>
                <a:uFillTx/>
                <a:latin typeface="Arial"/>
                <a:ea typeface="Arial"/>
                <a:cs typeface="Arial"/>
                <a:sym typeface="Arial"/>
              </a:rPr>
              <a:t>Pupils who use the modified large print or braille versions of the tests are automatically allowed up to 100% additional time.</a:t>
            </a:r>
            <a:endParaRPr kumimoji="0" lang="en-GB" sz="900" b="0" i="1" u="none" strike="noStrike" kern="0" cap="none" spc="0" normalizeH="0" baseline="0" noProof="0" dirty="0">
              <a:ln>
                <a:noFill/>
              </a:ln>
              <a:solidFill>
                <a:srgbClr val="000000"/>
              </a:solidFill>
              <a:effectLst/>
              <a:uLnTx/>
              <a:uFillTx/>
              <a:latin typeface="Arial"/>
              <a:sym typeface="Nunito"/>
            </a:endParaRPr>
          </a:p>
        </p:txBody>
      </p:sp>
    </p:spTree>
    <p:extLst>
      <p:ext uri="{BB962C8B-B14F-4D97-AF65-F5344CB8AC3E}">
        <p14:creationId xmlns:p14="http://schemas.microsoft.com/office/powerpoint/2010/main" val="19317034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9B2AC4-55A5-4A3A-A78D-7E082BD0605B}"/>
              </a:ext>
            </a:extLst>
          </p:cNvPr>
          <p:cNvSpPr txBox="1">
            <a:spLocks/>
          </p:cNvSpPr>
          <p:nvPr/>
        </p:nvSpPr>
        <p:spPr>
          <a:xfrm>
            <a:off x="217850" y="0"/>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3200" b="0" i="0" u="none" strike="noStrike" kern="0" cap="none" spc="0" normalizeH="0" baseline="0" noProof="0" dirty="0">
                <a:ln>
                  <a:noFill/>
                </a:ln>
                <a:solidFill>
                  <a:srgbClr val="000000"/>
                </a:solidFill>
                <a:effectLst/>
                <a:uLnTx/>
                <a:uFillTx/>
                <a:latin typeface="Arial"/>
                <a:sym typeface="Nunito Sans SemiBold"/>
              </a:rPr>
              <a:t>The results</a:t>
            </a:r>
          </a:p>
        </p:txBody>
      </p:sp>
      <p:sp>
        <p:nvSpPr>
          <p:cNvPr id="3" name="Text Placeholder 2">
            <a:extLst>
              <a:ext uri="{FF2B5EF4-FFF2-40B4-BE49-F238E27FC236}">
                <a16:creationId xmlns:a16="http://schemas.microsoft.com/office/drawing/2014/main" id="{752BF039-0101-4E98-A7D4-87932C8C144B}"/>
              </a:ext>
            </a:extLst>
          </p:cNvPr>
          <p:cNvSpPr txBox="1">
            <a:spLocks/>
          </p:cNvSpPr>
          <p:nvPr/>
        </p:nvSpPr>
        <p:spPr>
          <a:xfrm>
            <a:off x="217850" y="661482"/>
            <a:ext cx="11974150" cy="487638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b="0" i="0" u="none" strike="noStrike" kern="0" cap="none" spc="0" normalizeH="0" baseline="0" noProof="0" dirty="0">
                <a:ln>
                  <a:noFill/>
                </a:ln>
                <a:solidFill>
                  <a:srgbClr val="000000"/>
                </a:solidFill>
                <a:effectLst/>
                <a:uLnTx/>
                <a:uFillTx/>
                <a:latin typeface="Arial"/>
                <a:sym typeface="Nunito"/>
              </a:rPr>
              <a:t>Tests are marked externally. Once marked, the tests will be given the following scores:</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b="0" i="0" u="none" strike="noStrike" kern="0" cap="none" spc="0" normalizeH="0" baseline="0" noProof="0" dirty="0">
                <a:ln>
                  <a:noFill/>
                </a:ln>
                <a:solidFill>
                  <a:srgbClr val="000000"/>
                </a:solidFill>
                <a:effectLst/>
                <a:uLnTx/>
                <a:uFillTx/>
                <a:latin typeface="Arial"/>
                <a:sym typeface="Nunito"/>
              </a:rPr>
              <a:t>A raw score (total number of marks achieved for each paper);</a:t>
            </a:r>
          </a:p>
          <a:p>
            <a:pPr>
              <a:buClr>
                <a:srgbClr val="595959"/>
              </a:buClr>
              <a:defRPr/>
            </a:pPr>
            <a:r>
              <a:rPr kumimoji="0" lang="en-GB" b="0" i="0" u="none" strike="noStrike" kern="0" cap="none" spc="0" normalizeH="0" baseline="0" noProof="0" dirty="0">
                <a:ln>
                  <a:noFill/>
                </a:ln>
                <a:solidFill>
                  <a:srgbClr val="000000"/>
                </a:solidFill>
                <a:effectLst/>
                <a:uLnTx/>
                <a:uFillTx/>
                <a:latin typeface="Arial"/>
                <a:sym typeface="Nunito"/>
              </a:rPr>
              <a:t>A scaled score</a:t>
            </a:r>
            <a:r>
              <a:rPr lang="en-GB" kern="0" dirty="0">
                <a:solidFill>
                  <a:srgbClr val="000000"/>
                </a:solidFill>
                <a:latin typeface="Arial"/>
              </a:rPr>
              <a:t>;</a:t>
            </a:r>
            <a:endParaRPr lang="en-GB" b="0" i="0" u="none" strike="noStrike" kern="0" cap="none" spc="0" normalizeH="0" baseline="0" noProof="0" dirty="0">
              <a:ln>
                <a:noFill/>
              </a:ln>
              <a:solidFill>
                <a:srgbClr val="000000"/>
              </a:solidFill>
              <a:effectLst/>
              <a:uLnTx/>
              <a:uFillTx/>
              <a:latin typeface="Arial"/>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b="0" i="0" u="none" strike="noStrike" kern="0" cap="none" spc="0" normalizeH="0" baseline="0" noProof="0" dirty="0">
                <a:ln>
                  <a:noFill/>
                </a:ln>
                <a:solidFill>
                  <a:srgbClr val="000000"/>
                </a:solidFill>
                <a:effectLst/>
                <a:uLnTx/>
                <a:uFillTx/>
                <a:latin typeface="Arial"/>
                <a:sym typeface="Nunito"/>
              </a:rPr>
              <a:t>A judgement on if the National Standard has been met. </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kumimoji="0" lang="en-GB" b="0" i="0" u="none" strike="noStrike" kern="0" cap="none" spc="0" normalizeH="0" baseline="0" noProof="0" dirty="0">
              <a:ln>
                <a:noFill/>
              </a:ln>
              <a:solidFill>
                <a:srgbClr val="000000"/>
              </a:solidFill>
              <a:effectLst/>
              <a:uLnTx/>
              <a:uFillTx/>
              <a:latin typeface="Arial"/>
              <a:sym typeface="Nunito"/>
            </a:endParaRP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b="0" i="0" u="none" strike="noStrike" kern="0" cap="none" spc="0" normalizeH="0" baseline="0" noProof="0" dirty="0">
                <a:ln>
                  <a:noFill/>
                </a:ln>
                <a:solidFill>
                  <a:srgbClr val="000000"/>
                </a:solidFill>
                <a:effectLst/>
                <a:uLnTx/>
                <a:uFillTx/>
                <a:latin typeface="Arial"/>
                <a:sym typeface="Nunito"/>
              </a:rPr>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endParaRPr kumimoji="0" lang="en-GB" b="0" i="0" u="none" strike="noStrike" kern="0" cap="none" spc="0" normalizeH="0" baseline="0" noProof="0" dirty="0">
              <a:ln>
                <a:noFill/>
              </a:ln>
              <a:solidFill>
                <a:srgbClr val="000000"/>
              </a:solidFill>
              <a:effectLst/>
              <a:uLnTx/>
              <a:uFillTx/>
              <a:latin typeface="Arial"/>
              <a:sym typeface="Nunito"/>
            </a:endParaRP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b="0" i="0" u="none" strike="noStrike" kern="0" cap="none" spc="0" normalizeH="0" baseline="0" noProof="0" dirty="0">
                <a:ln>
                  <a:noFill/>
                </a:ln>
                <a:solidFill>
                  <a:srgbClr val="000000"/>
                </a:solidFill>
                <a:effectLst/>
                <a:uLnTx/>
                <a:uFillTx/>
                <a:latin typeface="Arial"/>
                <a:sym typeface="Nunito"/>
              </a:rPr>
              <a:t>Scaled scores range from 80 to 120. </a:t>
            </a:r>
          </a:p>
          <a:p>
            <a:pPr marL="114300" indent="0">
              <a:buClr>
                <a:srgbClr val="595959"/>
              </a:buClr>
              <a:buNone/>
              <a:defRPr/>
            </a:pPr>
            <a:r>
              <a:rPr kumimoji="0" lang="en-GB" b="0" i="0" u="none" strike="noStrike" kern="0" cap="none" spc="0" normalizeH="0" baseline="0" noProof="0" dirty="0">
                <a:ln>
                  <a:noFill/>
                </a:ln>
                <a:solidFill>
                  <a:srgbClr val="283593"/>
                </a:solidFill>
                <a:effectLst/>
                <a:uLnTx/>
                <a:uFillTx/>
                <a:latin typeface="Arial"/>
                <a:sym typeface="Nunito"/>
              </a:rPr>
              <a:t>A scaled score of 100 or more shows the pupil is meeting the National Standard </a:t>
            </a:r>
            <a:r>
              <a:rPr lang="en-GB" kern="0" dirty="0">
                <a:solidFill>
                  <a:srgbClr val="283593"/>
                </a:solidFill>
                <a:latin typeface="Arial"/>
              </a:rPr>
              <a:t>and a scaled score over 110 will be judged as Greater Depth.</a:t>
            </a:r>
          </a:p>
          <a:p>
            <a:pPr marL="114300" indent="0">
              <a:lnSpc>
                <a:spcPct val="114999"/>
              </a:lnSpc>
              <a:buNone/>
              <a:defRPr/>
            </a:pPr>
            <a:r>
              <a:rPr lang="en-GB" kern="0" dirty="0">
                <a:solidFill>
                  <a:srgbClr val="283593"/>
                </a:solidFill>
                <a:latin typeface="Arial"/>
              </a:rPr>
              <a:t>A scaled score of 99 is working below the age-related expectation.</a:t>
            </a:r>
          </a:p>
        </p:txBody>
      </p:sp>
    </p:spTree>
    <p:extLst>
      <p:ext uri="{BB962C8B-B14F-4D97-AF65-F5344CB8AC3E}">
        <p14:creationId xmlns:p14="http://schemas.microsoft.com/office/powerpoint/2010/main" val="2677102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9" end="9"/>
                                            </p:txEl>
                                          </p:spTgt>
                                        </p:tgtEl>
                                        <p:attrNameLst>
                                          <p:attrName>style.visibility</p:attrName>
                                        </p:attrNameLst>
                                      </p:cBhvr>
                                      <p:to>
                                        <p:strVal val="visible"/>
                                      </p:to>
                                    </p:set>
                                    <p:animEffect transition="in" filter="fade">
                                      <p:cBhvr>
                                        <p:cTn id="16"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BB11E-64B4-42A3-A7B8-2556C8B02656}"/>
              </a:ext>
            </a:extLst>
          </p:cNvPr>
          <p:cNvSpPr txBox="1">
            <a:spLocks/>
          </p:cNvSpPr>
          <p:nvPr/>
        </p:nvSpPr>
        <p:spPr>
          <a:xfrm>
            <a:off x="4965430" y="629268"/>
            <a:ext cx="6586491" cy="1286160"/>
          </a:xfrm>
          <a:prstGeom prst="rect">
            <a:avLst/>
          </a:prstGeom>
        </p:spPr>
        <p:txBody>
          <a:bodyPr spcFirstLastPara="1" vert="horz" lIns="91440" tIns="45720" rIns="91440" bIns="45720" rtlCol="0" anchor="b" anchorCtr="0">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a:lnSpc>
                <a:spcPct val="90000"/>
              </a:lnSpc>
              <a:spcBef>
                <a:spcPct val="0"/>
              </a:spcBef>
              <a:spcAft>
                <a:spcPts val="600"/>
              </a:spcAft>
              <a:buClr>
                <a:srgbClr val="000000"/>
              </a:buClr>
              <a:defRPr/>
            </a:pPr>
            <a:r>
              <a:rPr kumimoji="0" lang="en-US" sz="3700" b="0" i="0" u="none" strike="noStrike" cap="none" spc="0" normalizeH="0" baseline="0" noProof="0" dirty="0">
                <a:ln>
                  <a:noFill/>
                </a:ln>
                <a:solidFill>
                  <a:schemeClr val="tx1"/>
                </a:solidFill>
                <a:effectLst/>
                <a:uLnTx/>
                <a:uFillTx/>
                <a:latin typeface="+mj-lt"/>
                <a:ea typeface="+mj-ea"/>
                <a:cs typeface="+mj-cs"/>
                <a:sym typeface="Nunito Sans SemiBold"/>
              </a:rPr>
              <a:t>Spelling, Punctuation and Grammar: </a:t>
            </a:r>
            <a:r>
              <a:rPr lang="en-US" sz="3700" dirty="0">
                <a:solidFill>
                  <a:schemeClr val="tx1"/>
                </a:solidFill>
                <a:latin typeface="+mj-lt"/>
                <a:ea typeface="+mj-ea"/>
                <a:cs typeface="+mj-cs"/>
              </a:rPr>
              <a:t>Monday</a:t>
            </a:r>
            <a:r>
              <a:rPr kumimoji="0" lang="en-US" sz="3700" b="0" i="0" u="none" strike="noStrike" cap="none" spc="0" normalizeH="0" baseline="0" noProof="0" dirty="0">
                <a:ln>
                  <a:noFill/>
                </a:ln>
                <a:solidFill>
                  <a:schemeClr val="tx1"/>
                </a:solidFill>
                <a:effectLst/>
                <a:uLnTx/>
                <a:uFillTx/>
                <a:latin typeface="+mj-lt"/>
                <a:ea typeface="+mj-ea"/>
                <a:cs typeface="+mj-cs"/>
                <a:sym typeface="Nunito Sans SemiBold"/>
              </a:rPr>
              <a:t> </a:t>
            </a:r>
            <a:r>
              <a:rPr lang="en-US" sz="3700" dirty="0">
                <a:solidFill>
                  <a:schemeClr val="tx1"/>
                </a:solidFill>
                <a:latin typeface="+mj-lt"/>
                <a:ea typeface="+mj-ea"/>
                <a:cs typeface="+mj-cs"/>
              </a:rPr>
              <a:t>12</a:t>
            </a:r>
            <a:r>
              <a:rPr lang="en-US" sz="3700" baseline="30000" dirty="0">
                <a:solidFill>
                  <a:schemeClr val="tx1"/>
                </a:solidFill>
                <a:latin typeface="+mj-lt"/>
                <a:ea typeface="+mj-ea"/>
                <a:cs typeface="+mj-cs"/>
              </a:rPr>
              <a:t>th</a:t>
            </a:r>
            <a:r>
              <a:rPr kumimoji="0" lang="en-US" sz="3700" b="0" i="0" u="none" strike="noStrike" cap="none" spc="0" normalizeH="0" baseline="0" noProof="0" dirty="0">
                <a:ln>
                  <a:noFill/>
                </a:ln>
                <a:solidFill>
                  <a:schemeClr val="tx1"/>
                </a:solidFill>
                <a:effectLst/>
                <a:uLnTx/>
                <a:uFillTx/>
                <a:latin typeface="+mj-lt"/>
                <a:ea typeface="+mj-ea"/>
                <a:cs typeface="+mj-cs"/>
                <a:sym typeface="Nunito Sans SemiBold"/>
              </a:rPr>
              <a:t> May</a:t>
            </a:r>
          </a:p>
        </p:txBody>
      </p:sp>
      <p:sp>
        <p:nvSpPr>
          <p:cNvPr id="3" name="Text Placeholder 2">
            <a:extLst>
              <a:ext uri="{FF2B5EF4-FFF2-40B4-BE49-F238E27FC236}">
                <a16:creationId xmlns:a16="http://schemas.microsoft.com/office/drawing/2014/main" id="{E556B0C0-3FF8-40A9-AB0B-098C11C6D247}"/>
              </a:ext>
            </a:extLst>
          </p:cNvPr>
          <p:cNvSpPr txBox="1">
            <a:spLocks/>
          </p:cNvSpPr>
          <p:nvPr/>
        </p:nvSpPr>
        <p:spPr>
          <a:xfrm>
            <a:off x="4965431" y="2438400"/>
            <a:ext cx="6586489" cy="3785419"/>
          </a:xfrm>
          <a:prstGeom prst="rect">
            <a:avLst/>
          </a:prstGeom>
        </p:spPr>
        <p:txBody>
          <a:bodyPr spcFirstLastPara="1" vert="horz" lIns="91440" tIns="45720" rIns="91440" bIns="45720" rtlCol="0" anchorCtr="0">
            <a:norm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marR="0" lvl="0" indent="-228600" fontAlgn="auto">
              <a:lnSpc>
                <a:spcPct val="90000"/>
              </a:lnSpc>
              <a:spcBef>
                <a:spcPts val="0"/>
              </a:spcBef>
              <a:spcAft>
                <a:spcPts val="600"/>
              </a:spcAft>
              <a:buClr>
                <a:srgbClr val="595959"/>
              </a:buClr>
              <a:buSzPts val="1800"/>
              <a:buFont typeface="Arial" panose="020B0604020202020204" pitchFamily="34" charset="0"/>
              <a:buChar char="•"/>
              <a:tabLst/>
              <a:defRPr/>
            </a:pPr>
            <a:r>
              <a:rPr kumimoji="0" lang="en-US" sz="2000" b="0" i="0" u="none" strike="noStrike" cap="none" spc="0" normalizeH="0" baseline="0" noProof="0">
                <a:ln>
                  <a:noFill/>
                </a:ln>
                <a:effectLst/>
                <a:uLnTx/>
                <a:uFillTx/>
                <a:ea typeface="+mn-ea"/>
                <a:cs typeface="+mn-cs"/>
                <a:sym typeface="Nunito"/>
              </a:rPr>
              <a:t>Spelling, Punctuation and Grammar consists of two papers.</a:t>
            </a:r>
          </a:p>
          <a:p>
            <a:pPr marL="114300" marR="0" lvl="0" indent="-228600" fontAlgn="auto">
              <a:lnSpc>
                <a:spcPct val="90000"/>
              </a:lnSpc>
              <a:spcBef>
                <a:spcPts val="0"/>
              </a:spcBef>
              <a:spcAft>
                <a:spcPts val="600"/>
              </a:spcAft>
              <a:buClr>
                <a:srgbClr val="595959"/>
              </a:buClr>
              <a:buSzPts val="1800"/>
              <a:buFont typeface="Arial" panose="020B0604020202020204" pitchFamily="34" charset="0"/>
              <a:buChar char="•"/>
              <a:tabLst/>
              <a:defRPr/>
            </a:pPr>
            <a:endParaRPr kumimoji="0" lang="en-US" sz="2000" b="0" i="0" u="none" strike="noStrike" cap="none" spc="0" normalizeH="0" baseline="0" noProof="0">
              <a:ln>
                <a:noFill/>
              </a:ln>
              <a:effectLst/>
              <a:uLnTx/>
              <a:uFillTx/>
              <a:ea typeface="+mn-ea"/>
              <a:cs typeface="+mn-cs"/>
              <a:sym typeface="Nunito"/>
            </a:endParaRPr>
          </a:p>
          <a:p>
            <a:pPr marL="457200" marR="0" lvl="0" indent="-228600" fontAlgn="auto">
              <a:lnSpc>
                <a:spcPct val="90000"/>
              </a:lnSpc>
              <a:spcBef>
                <a:spcPts val="0"/>
              </a:spcBef>
              <a:spcAft>
                <a:spcPts val="600"/>
              </a:spcAft>
              <a:buClr>
                <a:srgbClr val="595959"/>
              </a:buClr>
              <a:buSzPts val="1800"/>
              <a:buFont typeface="Arial" panose="020B0604020202020204" pitchFamily="34" charset="0"/>
              <a:buChar char="•"/>
              <a:tabLst/>
              <a:defRPr/>
            </a:pPr>
            <a:r>
              <a:rPr kumimoji="0" lang="en-US" sz="2000" b="0" i="0" u="none" strike="noStrike" cap="none" spc="0" normalizeH="0" baseline="0" noProof="0">
                <a:ln>
                  <a:noFill/>
                </a:ln>
                <a:effectLst/>
                <a:uLnTx/>
                <a:uFillTx/>
                <a:ea typeface="+mn-ea"/>
                <a:cs typeface="+mn-cs"/>
                <a:sym typeface="Nunito"/>
              </a:rPr>
              <a:t>Paper 1 focuses on all three elements (spelling, punctuation and grammar). The paper lasts for 45 minutes. </a:t>
            </a:r>
          </a:p>
          <a:p>
            <a:pPr marL="457200" marR="0" lvl="0" indent="-228600" fontAlgn="auto">
              <a:lnSpc>
                <a:spcPct val="90000"/>
              </a:lnSpc>
              <a:spcBef>
                <a:spcPts val="0"/>
              </a:spcBef>
              <a:spcAft>
                <a:spcPts val="600"/>
              </a:spcAft>
              <a:buClr>
                <a:srgbClr val="595959"/>
              </a:buClr>
              <a:buSzPts val="1800"/>
              <a:buFont typeface="Arial" panose="020B0604020202020204" pitchFamily="34" charset="0"/>
              <a:buChar char="•"/>
              <a:tabLst/>
              <a:defRPr/>
            </a:pPr>
            <a:endParaRPr kumimoji="0" lang="en-US" sz="2000" b="0" i="0" u="none" strike="noStrike" cap="none" spc="0" normalizeH="0" baseline="0" noProof="0">
              <a:ln>
                <a:noFill/>
              </a:ln>
              <a:effectLst/>
              <a:uLnTx/>
              <a:uFillTx/>
              <a:ea typeface="+mn-ea"/>
              <a:cs typeface="+mn-cs"/>
              <a:sym typeface="Nunito"/>
            </a:endParaRPr>
          </a:p>
          <a:p>
            <a:pPr marL="457200" marR="0" lvl="0" indent="-228600" fontAlgn="auto">
              <a:lnSpc>
                <a:spcPct val="90000"/>
              </a:lnSpc>
              <a:spcBef>
                <a:spcPts val="0"/>
              </a:spcBef>
              <a:spcAft>
                <a:spcPts val="600"/>
              </a:spcAft>
              <a:buClr>
                <a:srgbClr val="595959"/>
              </a:buClr>
              <a:buSzPts val="1800"/>
              <a:buFont typeface="Arial" panose="020B0604020202020204" pitchFamily="34" charset="0"/>
              <a:buChar char="•"/>
              <a:tabLst/>
              <a:defRPr/>
            </a:pPr>
            <a:r>
              <a:rPr kumimoji="0" lang="en-US" sz="2000" b="0" i="0" u="none" strike="noStrike" cap="none" spc="0" normalizeH="0" baseline="0" noProof="0">
                <a:ln>
                  <a:noFill/>
                </a:ln>
                <a:effectLst/>
                <a:uLnTx/>
                <a:uFillTx/>
                <a:ea typeface="+mn-ea"/>
                <a:cs typeface="+mn-cs"/>
                <a:sym typeface="Nunito"/>
              </a:rPr>
              <a:t>Paper 2 consists of a spelling test only. It should take approximately 15 minutes, although this is not a set amount of time (pupils should be given as much time as they need to complete the test).</a:t>
            </a:r>
          </a:p>
        </p:txBody>
      </p:sp>
      <p:pic>
        <p:nvPicPr>
          <p:cNvPr id="5" name="Picture 4" descr="Pencil and answer-sheet">
            <a:extLst>
              <a:ext uri="{FF2B5EF4-FFF2-40B4-BE49-F238E27FC236}">
                <a16:creationId xmlns:a16="http://schemas.microsoft.com/office/drawing/2014/main" id="{E7947742-248A-4C03-B9EA-1E2C0605BFA9}"/>
              </a:ext>
            </a:extLst>
          </p:cNvPr>
          <p:cNvPicPr>
            <a:picLocks noChangeAspect="1"/>
          </p:cNvPicPr>
          <p:nvPr/>
        </p:nvPicPr>
        <p:blipFill rotWithShape="1">
          <a:blip r:embed="rId3"/>
          <a:srcRect l="60902" r="738" b="-1"/>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D392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8790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93767-6A16-40B8-9606-3CA029368B0A}"/>
              </a:ext>
            </a:extLst>
          </p:cNvPr>
          <p:cNvSpPr txBox="1">
            <a:spLocks/>
          </p:cNvSpPr>
          <p:nvPr/>
        </p:nvSpPr>
        <p:spPr>
          <a:xfrm>
            <a:off x="231498" y="589388"/>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3200" b="0" i="0" u="none" strike="noStrike" kern="0" cap="none" spc="0" normalizeH="0" baseline="0" noProof="0" dirty="0">
                <a:ln>
                  <a:noFill/>
                </a:ln>
                <a:solidFill>
                  <a:srgbClr val="000000"/>
                </a:solidFill>
                <a:effectLst/>
                <a:uLnTx/>
                <a:uFillTx/>
                <a:latin typeface="Arial"/>
                <a:sym typeface="Nunito Sans SemiBold"/>
              </a:rPr>
              <a:t>Spelling, Punctuation and Grammar: Paper 1</a:t>
            </a:r>
          </a:p>
        </p:txBody>
      </p:sp>
      <p:sp>
        <p:nvSpPr>
          <p:cNvPr id="3" name="Text Placeholder 2">
            <a:extLst>
              <a:ext uri="{FF2B5EF4-FFF2-40B4-BE49-F238E27FC236}">
                <a16:creationId xmlns:a16="http://schemas.microsoft.com/office/drawing/2014/main" id="{2E4B6B8F-370F-4DE2-9E48-469C23525A72}"/>
              </a:ext>
            </a:extLst>
          </p:cNvPr>
          <p:cNvSpPr txBox="1">
            <a:spLocks/>
          </p:cNvSpPr>
          <p:nvPr/>
        </p:nvSpPr>
        <p:spPr>
          <a:xfrm>
            <a:off x="424256" y="1514213"/>
            <a:ext cx="11343488" cy="38295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2000" b="0" i="0" u="none" strike="noStrike" kern="0" cap="none" spc="0" normalizeH="0" baseline="0" noProof="0" dirty="0">
                <a:ln>
                  <a:noFill/>
                </a:ln>
                <a:solidFill>
                  <a:srgbClr val="000000"/>
                </a:solidFill>
                <a:effectLst/>
                <a:uLnTx/>
                <a:uFillTx/>
                <a:latin typeface="Arial"/>
                <a:sym typeface="Nunito"/>
              </a:rPr>
              <a:t>The children will have been working hard with their class teacher on developing and securing their knowledge of the technical vocabulary needed in this test.</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endParaRPr kumimoji="0" lang="en-GB" sz="2000" b="0" i="0" u="none" strike="noStrike" kern="0" cap="none" spc="0" normalizeH="0" baseline="0" noProof="0" dirty="0">
              <a:ln>
                <a:noFill/>
              </a:ln>
              <a:solidFill>
                <a:srgbClr val="000000"/>
              </a:solidFill>
              <a:effectLst/>
              <a:uLnTx/>
              <a:uFillTx/>
              <a:latin typeface="Arial"/>
              <a:sym typeface="Nunito"/>
            </a:endParaRP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2000" b="0" i="0" u="none" strike="noStrike" kern="0" cap="none" spc="0" normalizeH="0" baseline="0" noProof="0" dirty="0">
                <a:ln>
                  <a:noFill/>
                </a:ln>
                <a:solidFill>
                  <a:srgbClr val="000000"/>
                </a:solidFill>
                <a:effectLst/>
                <a:uLnTx/>
                <a:uFillTx/>
                <a:latin typeface="Arial"/>
                <a:sym typeface="Nunito"/>
              </a:rPr>
              <a:t>This test focuses on:</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283593"/>
                </a:solidFill>
                <a:effectLst/>
                <a:uLnTx/>
                <a:uFillTx/>
                <a:latin typeface="Arial"/>
                <a:sym typeface="Nunito"/>
              </a:rPr>
              <a:t>Grammatical terms/ word classes;</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283593"/>
                </a:solidFill>
                <a:effectLst/>
                <a:uLnTx/>
                <a:uFillTx/>
                <a:latin typeface="Arial"/>
                <a:sym typeface="Nunito"/>
              </a:rPr>
              <a:t>Functions of sentences;</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283593"/>
                </a:solidFill>
                <a:effectLst/>
                <a:uLnTx/>
                <a:uFillTx/>
                <a:latin typeface="Arial"/>
                <a:sym typeface="Nunito"/>
              </a:rPr>
              <a:t>Combining words, phrases and clauses;</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283593"/>
                </a:solidFill>
                <a:effectLst/>
                <a:uLnTx/>
                <a:uFillTx/>
                <a:latin typeface="Arial"/>
                <a:sym typeface="Nunito"/>
              </a:rPr>
              <a:t>Verb forms, tenses and consistency;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283593"/>
                </a:solidFill>
                <a:effectLst/>
                <a:uLnTx/>
                <a:uFillTx/>
                <a:latin typeface="Arial"/>
                <a:sym typeface="Nunito"/>
              </a:rPr>
              <a:t>Punctuation;</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283593"/>
                </a:solidFill>
                <a:effectLst/>
                <a:uLnTx/>
                <a:uFillTx/>
                <a:latin typeface="Arial"/>
                <a:sym typeface="Nunito"/>
              </a:rPr>
              <a:t>Vocabulary;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283593"/>
                </a:solidFill>
                <a:effectLst/>
                <a:uLnTx/>
                <a:uFillTx/>
                <a:latin typeface="Arial"/>
                <a:sym typeface="Nunito"/>
              </a:rPr>
              <a:t>Standard English and formality.</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endParaRPr kumimoji="0" lang="en-GB" sz="2000" b="0" i="0" u="none" strike="noStrike" kern="0" cap="none" spc="0" normalizeH="0" baseline="0" noProof="0" dirty="0">
              <a:ln>
                <a:noFill/>
              </a:ln>
              <a:solidFill>
                <a:srgbClr val="000000"/>
              </a:solidFill>
              <a:effectLst/>
              <a:uLnTx/>
              <a:uFillTx/>
              <a:latin typeface="Arial"/>
              <a:sym typeface="Nunito"/>
            </a:endParaRP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2000" b="0" i="0" u="none" strike="noStrike" kern="0" cap="none" spc="0" normalizeH="0" baseline="0" noProof="0" dirty="0">
                <a:ln>
                  <a:noFill/>
                </a:ln>
                <a:solidFill>
                  <a:srgbClr val="000000"/>
                </a:solidFill>
                <a:effectLst/>
                <a:uLnTx/>
                <a:uFillTx/>
                <a:latin typeface="Arial"/>
                <a:sym typeface="Nunito"/>
              </a:rPr>
              <a:t>This test requires a range of answer types but does not require longer formal answers. </a:t>
            </a:r>
          </a:p>
        </p:txBody>
      </p:sp>
    </p:spTree>
    <p:extLst>
      <p:ext uri="{BB962C8B-B14F-4D97-AF65-F5344CB8AC3E}">
        <p14:creationId xmlns:p14="http://schemas.microsoft.com/office/powerpoint/2010/main" val="87448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DF6FE183-6C7D-7D4B-B282-F3A140811F5C}"/>
              </a:ext>
            </a:extLst>
          </p:cNvPr>
          <p:cNvPicPr>
            <a:picLocks noChangeAspect="1"/>
          </p:cNvPicPr>
          <p:nvPr/>
        </p:nvPicPr>
        <p:blipFill>
          <a:blip r:embed="rId3"/>
          <a:stretch>
            <a:fillRect/>
          </a:stretch>
        </p:blipFill>
        <p:spPr>
          <a:xfrm>
            <a:off x="1267786" y="4884458"/>
            <a:ext cx="6145756" cy="1570965"/>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1A4C3DAF-2649-2946-8227-D6BFF3A947F5}"/>
              </a:ext>
            </a:extLst>
          </p:cNvPr>
          <p:cNvPicPr>
            <a:picLocks noChangeAspect="1"/>
          </p:cNvPicPr>
          <p:nvPr/>
        </p:nvPicPr>
        <p:blipFill>
          <a:blip r:embed="rId4"/>
          <a:stretch>
            <a:fillRect/>
          </a:stretch>
        </p:blipFill>
        <p:spPr>
          <a:xfrm>
            <a:off x="290467" y="1565439"/>
            <a:ext cx="5615647" cy="2284331"/>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45173D53-7A4E-464D-9D86-30147B3A989B}"/>
              </a:ext>
            </a:extLst>
          </p:cNvPr>
          <p:cNvPicPr>
            <a:picLocks noChangeAspect="1"/>
          </p:cNvPicPr>
          <p:nvPr/>
        </p:nvPicPr>
        <p:blipFill>
          <a:blip r:embed="rId5"/>
          <a:stretch>
            <a:fillRect/>
          </a:stretch>
        </p:blipFill>
        <p:spPr>
          <a:xfrm>
            <a:off x="5517789" y="2988210"/>
            <a:ext cx="6383745" cy="1570964"/>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415600" y="985737"/>
            <a:ext cx="11360800" cy="579703"/>
          </a:xfr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152396"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9pPr>
          </a:lstStyle>
          <a:p>
            <a:fld id="{00000000-1234-1234-1234-123412341234}" type="slidenum">
              <a:rPr lang="en" smtClean="0"/>
              <a:pPr/>
              <a:t>9</a:t>
            </a:fld>
            <a:endParaRPr lang="en"/>
          </a:p>
        </p:txBody>
      </p:sp>
      <p:grpSp>
        <p:nvGrpSpPr>
          <p:cNvPr id="5" name="Group 4">
            <a:extLst>
              <a:ext uri="{FF2B5EF4-FFF2-40B4-BE49-F238E27FC236}">
                <a16:creationId xmlns:a16="http://schemas.microsoft.com/office/drawing/2014/main" id="{32506F66-DA2B-4F27-8604-E2CE54DA20FA}"/>
              </a:ext>
            </a:extLst>
          </p:cNvPr>
          <p:cNvGrpSpPr/>
          <p:nvPr/>
        </p:nvGrpSpPr>
        <p:grpSpPr>
          <a:xfrm>
            <a:off x="1722029" y="3002908"/>
            <a:ext cx="6090803" cy="3660048"/>
            <a:chOff x="1291522" y="2252181"/>
            <a:chExt cx="4568102" cy="2745036"/>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2163482" y="2252181"/>
              <a:ext cx="301807" cy="269793"/>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indent="0">
                <a:lnSpc>
                  <a:spcPct val="100000"/>
                </a:lnSpc>
                <a:buFont typeface="Nunito"/>
                <a:buNone/>
              </a:pPr>
              <a:r>
                <a:rPr lang="en-GB" sz="1600" dirty="0">
                  <a:sym typeface="Wingdings" panose="05000000000000000000" pitchFamily="2" charset="2"/>
                </a:rPr>
                <a:t></a:t>
              </a:r>
              <a:endParaRPr lang="en-GB" sz="16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4223138" y="2696513"/>
              <a:ext cx="1636486" cy="434777"/>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indent="0">
                <a:lnSpc>
                  <a:spcPct val="100000"/>
                </a:lnSpc>
                <a:buFont typeface="Nunito"/>
                <a:buNone/>
              </a:pPr>
              <a:r>
                <a:rPr lang="en-GB" sz="1600" dirty="0">
                  <a:sym typeface="Wingdings" panose="05000000000000000000" pitchFamily="2" charset="2"/>
                </a:rPr>
                <a:t>e.g. Although, while</a:t>
              </a:r>
              <a:endParaRPr lang="en-GB" sz="16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1291522" y="4329216"/>
              <a:ext cx="3749859" cy="668001"/>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indent="0">
                <a:lnSpc>
                  <a:spcPct val="100000"/>
                </a:lnSpc>
                <a:buFont typeface="Nunito"/>
                <a:buNone/>
              </a:pPr>
              <a:r>
                <a:rPr lang="en-GB" sz="1600" dirty="0">
                  <a:sym typeface="Wingdings" panose="05000000000000000000" pitchFamily="2" charset="2"/>
                </a:rPr>
                <a:t>e.g. </a:t>
              </a:r>
              <a:r>
                <a:rPr lang="en-GB" sz="1867" dirty="0"/>
                <a:t>Over two thousand years ago, Britain was invaded by the Romans.</a:t>
              </a:r>
              <a:endParaRPr lang="en-GB" sz="16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DDD84EE-E524-4437-B067-81F557657994}"/>
              </a:ext>
            </a:extLst>
          </p:cNvPr>
          <p:cNvPicPr>
            <a:picLocks noChangeAspect="1"/>
          </p:cNvPicPr>
          <p:nvPr/>
        </p:nvPicPr>
        <p:blipFill>
          <a:blip r:embed="rId3"/>
          <a:stretch>
            <a:fillRect/>
          </a:stretch>
        </p:blipFill>
        <p:spPr>
          <a:xfrm>
            <a:off x="308865" y="1722960"/>
            <a:ext cx="6627842" cy="2851188"/>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647DCB51-A26B-4CD8-84E8-ED49471D0119}"/>
              </a:ext>
            </a:extLst>
          </p:cNvPr>
          <p:cNvSpPr txBox="1">
            <a:spLocks/>
          </p:cNvSpPr>
          <p:nvPr/>
        </p:nvSpPr>
        <p:spPr>
          <a:xfrm>
            <a:off x="-75295" y="-56210"/>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2400" b="0" i="0" u="none" strike="noStrike" kern="0" cap="none" spc="0" normalizeH="0" baseline="0" noProof="0" dirty="0">
                <a:ln>
                  <a:noFill/>
                </a:ln>
                <a:solidFill>
                  <a:srgbClr val="000000"/>
                </a:solidFill>
                <a:effectLst/>
                <a:uLnTx/>
                <a:uFillTx/>
                <a:latin typeface="Arial"/>
                <a:sym typeface="Nunito Sans SemiBold"/>
              </a:rPr>
              <a:t>Spelling, Punctuation and Grammar: Paper 1</a:t>
            </a:r>
          </a:p>
        </p:txBody>
      </p:sp>
      <p:sp>
        <p:nvSpPr>
          <p:cNvPr id="3" name="Text Placeholder 2">
            <a:extLst>
              <a:ext uri="{FF2B5EF4-FFF2-40B4-BE49-F238E27FC236}">
                <a16:creationId xmlns:a16="http://schemas.microsoft.com/office/drawing/2014/main" id="{FD0C6FA9-E94D-4568-9761-9EE21FAD7BED}"/>
              </a:ext>
            </a:extLst>
          </p:cNvPr>
          <p:cNvSpPr txBox="1">
            <a:spLocks/>
          </p:cNvSpPr>
          <p:nvPr/>
        </p:nvSpPr>
        <p:spPr>
          <a:xfrm>
            <a:off x="1530835" y="1109408"/>
            <a:ext cx="8520600"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2000" b="0" i="0" u="none" strike="noStrike" kern="0" cap="none" spc="0" normalizeH="0" baseline="0" noProof="0" dirty="0">
                <a:ln>
                  <a:noFill/>
                </a:ln>
                <a:solidFill>
                  <a:srgbClr val="000000"/>
                </a:solidFill>
                <a:effectLst/>
                <a:uLnTx/>
                <a:uFillTx/>
                <a:latin typeface="Arial"/>
                <a:sym typeface="Nunito"/>
              </a:rPr>
              <a:t>Example questions: </a:t>
            </a:r>
          </a:p>
        </p:txBody>
      </p:sp>
      <p:pic>
        <p:nvPicPr>
          <p:cNvPr id="5" name="Picture 4">
            <a:extLst>
              <a:ext uri="{FF2B5EF4-FFF2-40B4-BE49-F238E27FC236}">
                <a16:creationId xmlns:a16="http://schemas.microsoft.com/office/drawing/2014/main" id="{865D4E04-4DF4-43CA-BF23-5A0ACE872DC5}"/>
              </a:ext>
            </a:extLst>
          </p:cNvPr>
          <p:cNvPicPr>
            <a:picLocks noChangeAspect="1"/>
          </p:cNvPicPr>
          <p:nvPr/>
        </p:nvPicPr>
        <p:blipFill>
          <a:blip r:embed="rId4"/>
          <a:stretch>
            <a:fillRect/>
          </a:stretch>
        </p:blipFill>
        <p:spPr>
          <a:xfrm>
            <a:off x="5292205" y="571654"/>
            <a:ext cx="7092083" cy="3066846"/>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D1578725-9138-4A2E-A956-17A245F7BA6E}"/>
              </a:ext>
            </a:extLst>
          </p:cNvPr>
          <p:cNvPicPr>
            <a:picLocks noChangeAspect="1"/>
          </p:cNvPicPr>
          <p:nvPr/>
        </p:nvPicPr>
        <p:blipFill>
          <a:blip r:embed="rId5"/>
          <a:stretch>
            <a:fillRect/>
          </a:stretch>
        </p:blipFill>
        <p:spPr>
          <a:xfrm>
            <a:off x="308865" y="4752923"/>
            <a:ext cx="10865564" cy="1744045"/>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3151769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GB" dirty="0"/>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415600" y="985737"/>
            <a:ext cx="11360800" cy="1358880"/>
          </a:xfr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152396" indent="0">
              <a:buNone/>
            </a:pPr>
            <a:r>
              <a:rPr lang="en-GB" dirty="0"/>
              <a:t>Paper 2 is a shorter paper that focuses solely on spellings. </a:t>
            </a:r>
          </a:p>
          <a:p>
            <a:pPr marL="152396" indent="0">
              <a:buNone/>
            </a:pPr>
            <a:endParaRPr lang="en-GB" dirty="0"/>
          </a:p>
          <a:p>
            <a:pPr marL="152396"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9pPr>
          </a:lstStyle>
          <a:p>
            <a:fld id="{00000000-1234-1234-1234-123412341234}" type="slidenum">
              <a:rPr lang="en" smtClean="0"/>
              <a:pPr/>
              <a:t>11</a:t>
            </a:fld>
            <a:endParaRPr lang="en"/>
          </a:p>
        </p:txBody>
      </p:sp>
      <p:pic>
        <p:nvPicPr>
          <p:cNvPr id="5" name="Picture 4">
            <a:extLst>
              <a:ext uri="{FF2B5EF4-FFF2-40B4-BE49-F238E27FC236}">
                <a16:creationId xmlns:a16="http://schemas.microsoft.com/office/drawing/2014/main" id="{711C42A7-E2DA-5F4C-B374-CCD73F8E540F}"/>
              </a:ext>
            </a:extLst>
          </p:cNvPr>
          <p:cNvPicPr>
            <a:picLocks noChangeAspect="1"/>
          </p:cNvPicPr>
          <p:nvPr/>
        </p:nvPicPr>
        <p:blipFill>
          <a:blip r:embed="rId3"/>
          <a:stretch>
            <a:fillRect/>
          </a:stretch>
        </p:blipFill>
        <p:spPr>
          <a:xfrm>
            <a:off x="290467" y="2344618"/>
            <a:ext cx="5583344" cy="2477117"/>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68FB1DD0-C0A6-3948-92F2-B80038008155}"/>
              </a:ext>
            </a:extLst>
          </p:cNvPr>
          <p:cNvPicPr>
            <a:picLocks noChangeAspect="1"/>
          </p:cNvPicPr>
          <p:nvPr/>
        </p:nvPicPr>
        <p:blipFill>
          <a:blip r:embed="rId4"/>
          <a:stretch>
            <a:fillRect/>
          </a:stretch>
        </p:blipFill>
        <p:spPr>
          <a:xfrm>
            <a:off x="6652208" y="3130746"/>
            <a:ext cx="3629939" cy="3086877"/>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C5740D7D-A3D1-4CC0-85D0-B4FDDD9D0CAE}"/>
              </a:ext>
            </a:extLst>
          </p:cNvPr>
          <p:cNvSpPr txBox="1">
            <a:spLocks/>
          </p:cNvSpPr>
          <p:nvPr/>
        </p:nvSpPr>
        <p:spPr>
          <a:xfrm>
            <a:off x="1835699" y="636324"/>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2800" b="0" i="0" u="none" strike="noStrike" kern="0" cap="none" spc="0" normalizeH="0" baseline="0" noProof="0" dirty="0">
                <a:ln>
                  <a:noFill/>
                </a:ln>
                <a:solidFill>
                  <a:srgbClr val="000000"/>
                </a:solidFill>
                <a:effectLst/>
                <a:uLnTx/>
                <a:uFillTx/>
                <a:latin typeface="Arial"/>
                <a:sym typeface="Nunito Sans SemiBold"/>
              </a:rPr>
              <a:t>Spelling, Punctuation and Grammar: Paper 2</a:t>
            </a:r>
          </a:p>
        </p:txBody>
      </p:sp>
      <p:sp>
        <p:nvSpPr>
          <p:cNvPr id="7" name="Text Placeholder 2">
            <a:extLst>
              <a:ext uri="{FF2B5EF4-FFF2-40B4-BE49-F238E27FC236}">
                <a16:creationId xmlns:a16="http://schemas.microsoft.com/office/drawing/2014/main" id="{B2B4C95D-8078-4107-8644-CCED9A020FC9}"/>
              </a:ext>
            </a:extLst>
          </p:cNvPr>
          <p:cNvSpPr txBox="1">
            <a:spLocks/>
          </p:cNvSpPr>
          <p:nvPr/>
        </p:nvSpPr>
        <p:spPr>
          <a:xfrm>
            <a:off x="1929550" y="1363292"/>
            <a:ext cx="8520600" cy="101916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000000"/>
                </a:solidFill>
                <a:effectLst/>
                <a:uLnTx/>
                <a:uFillTx/>
                <a:latin typeface="Arial"/>
                <a:sym typeface="Nunito"/>
              </a:rPr>
              <a:t>Paper 2 is a shorter paper that focuses solely on spellings. </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endParaRPr kumimoji="0" lang="en-GB" sz="1800" b="0" i="0" u="none" strike="noStrike" kern="0" cap="none" spc="0" normalizeH="0" baseline="0" noProof="0" dirty="0">
              <a:ln>
                <a:noFill/>
              </a:ln>
              <a:solidFill>
                <a:srgbClr val="000000"/>
              </a:solidFill>
              <a:effectLst/>
              <a:uLnTx/>
              <a:uFillTx/>
              <a:latin typeface="Arial"/>
              <a:sym typeface="Nunito"/>
            </a:endParaRP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000000"/>
                </a:solidFill>
                <a:effectLst/>
                <a:uLnTx/>
                <a:uFillTx/>
                <a:latin typeface="Arial"/>
                <a:sym typeface="Nunito"/>
              </a:rPr>
              <a:t>Example questions:  </a:t>
            </a:r>
          </a:p>
        </p:txBody>
      </p:sp>
      <p:pic>
        <p:nvPicPr>
          <p:cNvPr id="9" name="Picture 8">
            <a:extLst>
              <a:ext uri="{FF2B5EF4-FFF2-40B4-BE49-F238E27FC236}">
                <a16:creationId xmlns:a16="http://schemas.microsoft.com/office/drawing/2014/main" id="{9595BA68-784A-42F1-B8B3-9FE849BBA360}"/>
              </a:ext>
            </a:extLst>
          </p:cNvPr>
          <p:cNvPicPr>
            <a:picLocks noChangeAspect="1"/>
          </p:cNvPicPr>
          <p:nvPr/>
        </p:nvPicPr>
        <p:blipFill>
          <a:blip r:embed="rId3"/>
          <a:stretch>
            <a:fillRect/>
          </a:stretch>
        </p:blipFill>
        <p:spPr>
          <a:xfrm>
            <a:off x="2374793" y="2501145"/>
            <a:ext cx="6550271" cy="299356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5322591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DE458-CC44-4480-80DC-4B6774053B03}"/>
              </a:ext>
            </a:extLst>
          </p:cNvPr>
          <p:cNvSpPr txBox="1">
            <a:spLocks/>
          </p:cNvSpPr>
          <p:nvPr/>
        </p:nvSpPr>
        <p:spPr>
          <a:xfrm>
            <a:off x="0" y="36912"/>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2800" b="0" i="0" u="none" strike="noStrike" kern="0" cap="none" spc="0" normalizeH="0" baseline="0" noProof="0" dirty="0">
                <a:ln>
                  <a:noFill/>
                </a:ln>
                <a:solidFill>
                  <a:srgbClr val="000000"/>
                </a:solidFill>
                <a:effectLst/>
                <a:uLnTx/>
                <a:uFillTx/>
                <a:latin typeface="Arial"/>
                <a:sym typeface="Nunito Sans SemiBold"/>
              </a:rPr>
              <a:t>Reading: Wednesday 10</a:t>
            </a:r>
            <a:r>
              <a:rPr kumimoji="0" lang="en-GB" sz="2800" b="0" i="0" u="none" strike="noStrike" kern="0" cap="none" spc="0" normalizeH="0" baseline="30000" noProof="0" dirty="0">
                <a:ln>
                  <a:noFill/>
                </a:ln>
                <a:solidFill>
                  <a:srgbClr val="000000"/>
                </a:solidFill>
                <a:effectLst/>
                <a:uLnTx/>
                <a:uFillTx/>
                <a:latin typeface="Arial"/>
                <a:sym typeface="Nunito Sans SemiBold"/>
              </a:rPr>
              <a:t>th</a:t>
            </a:r>
            <a:r>
              <a:rPr kumimoji="0" lang="en-GB" sz="2800" b="0" i="0" u="none" strike="noStrike" kern="0" cap="none" spc="0" normalizeH="0" baseline="0" noProof="0" dirty="0">
                <a:ln>
                  <a:noFill/>
                </a:ln>
                <a:solidFill>
                  <a:srgbClr val="000000"/>
                </a:solidFill>
                <a:effectLst/>
                <a:uLnTx/>
                <a:uFillTx/>
                <a:latin typeface="Arial"/>
                <a:sym typeface="Nunito Sans SemiBold"/>
              </a:rPr>
              <a:t> May 2023</a:t>
            </a:r>
          </a:p>
        </p:txBody>
      </p:sp>
      <p:sp>
        <p:nvSpPr>
          <p:cNvPr id="3" name="Text Placeholder 2">
            <a:extLst>
              <a:ext uri="{FF2B5EF4-FFF2-40B4-BE49-F238E27FC236}">
                <a16:creationId xmlns:a16="http://schemas.microsoft.com/office/drawing/2014/main" id="{94FBF6EF-AE82-4F09-9A55-F356D1E3019F}"/>
              </a:ext>
            </a:extLst>
          </p:cNvPr>
          <p:cNvSpPr txBox="1">
            <a:spLocks/>
          </p:cNvSpPr>
          <p:nvPr/>
        </p:nvSpPr>
        <p:spPr>
          <a:xfrm>
            <a:off x="295701" y="1514213"/>
            <a:ext cx="11600597" cy="38295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000000"/>
                </a:solidFill>
                <a:effectLst/>
                <a:uLnTx/>
                <a:uFillTx/>
                <a:latin typeface="Arial"/>
                <a:sym typeface="Nunito"/>
              </a:rPr>
              <a:t>There is one reading test that lasts for </a:t>
            </a:r>
            <a:r>
              <a:rPr kumimoji="0" lang="en-GB" sz="1800" b="0" i="0" u="none" strike="noStrike" kern="0" cap="none" spc="0" normalizeH="0" baseline="0" noProof="0" dirty="0">
                <a:ln>
                  <a:noFill/>
                </a:ln>
                <a:solidFill>
                  <a:srgbClr val="283593"/>
                </a:solidFill>
                <a:effectLst/>
                <a:uLnTx/>
                <a:uFillTx/>
                <a:latin typeface="Arial"/>
                <a:sym typeface="Nunito"/>
              </a:rPr>
              <a:t>60 minutes</a:t>
            </a:r>
            <a:r>
              <a:rPr kumimoji="0" lang="en-GB" sz="1800" b="0" i="0" u="none" strike="noStrike" kern="0" cap="none" spc="0" normalizeH="0" baseline="0" noProof="0" dirty="0">
                <a:ln>
                  <a:noFill/>
                </a:ln>
                <a:solidFill>
                  <a:srgbClr val="000000"/>
                </a:solidFill>
                <a:effectLst/>
                <a:uLnTx/>
                <a:uFillTx/>
                <a:latin typeface="Arial"/>
                <a:sym typeface="Nunito"/>
              </a:rPr>
              <a:t>. </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000000"/>
                </a:solidFill>
                <a:effectLst/>
                <a:uLnTx/>
                <a:uFillTx/>
                <a:latin typeface="Arial"/>
                <a:sym typeface="Nunito"/>
              </a:rPr>
              <a:t>The test is designed to measure if the children’s comprehension of age-appropriate reading material meets the national standard. </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b="0" i="0" u="none" strike="noStrike" kern="0" cap="none" spc="0" normalizeH="0" baseline="0" noProof="0" dirty="0">
                <a:ln>
                  <a:noFill/>
                </a:ln>
                <a:solidFill>
                  <a:srgbClr val="000000"/>
                </a:solidFill>
                <a:effectLst/>
                <a:uLnTx/>
                <a:uFillTx/>
                <a:latin typeface="Arial"/>
                <a:sym typeface="Nunito"/>
              </a:rPr>
              <a:t>There are three different set texts for children to read. These could be any combination of </a:t>
            </a:r>
            <a:r>
              <a:rPr kumimoji="0" lang="en-GB" b="0" i="0" u="none" strike="noStrike" kern="0" cap="none" spc="0" normalizeH="0" baseline="0" noProof="0" dirty="0">
                <a:ln>
                  <a:noFill/>
                </a:ln>
                <a:solidFill>
                  <a:srgbClr val="283593"/>
                </a:solidFill>
                <a:effectLst/>
                <a:uLnTx/>
                <a:uFillTx/>
                <a:latin typeface="Arial"/>
                <a:sym typeface="Nunito"/>
              </a:rPr>
              <a:t>non-fiction, fiction and/ or poetry</a:t>
            </a:r>
            <a:r>
              <a:rPr kumimoji="0" lang="en-GB" b="0" i="0" u="none" strike="noStrike" kern="0" cap="none" spc="0" normalizeH="0" baseline="0" noProof="0" dirty="0">
                <a:ln>
                  <a:noFill/>
                </a:ln>
                <a:solidFill>
                  <a:srgbClr val="000000"/>
                </a:solidFill>
                <a:effectLst/>
                <a:uLnTx/>
                <a:uFillTx/>
                <a:latin typeface="Arial"/>
                <a:sym typeface="Nunito"/>
              </a:rPr>
              <a:t>. </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endParaRPr kumimoji="0" lang="en-GB" sz="1050" b="0" i="0" u="none" strike="noStrike" kern="0" cap="none" spc="0" normalizeH="0" baseline="0" noProof="0" dirty="0">
              <a:ln>
                <a:noFill/>
              </a:ln>
              <a:solidFill>
                <a:srgbClr val="000000"/>
              </a:solidFill>
              <a:effectLst/>
              <a:uLnTx/>
              <a:uFillTx/>
              <a:latin typeface="Arial"/>
              <a:sym typeface="Nunito"/>
            </a:endParaRP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000000"/>
                </a:solidFill>
                <a:effectLst/>
                <a:uLnTx/>
                <a:uFillTx/>
                <a:latin typeface="Arial"/>
                <a:sym typeface="Nunito"/>
              </a:rPr>
              <a:t>The test covers the following areas (known as Content Domains): </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b="0" i="0" u="none" strike="noStrike" kern="0" cap="none" spc="0" normalizeH="0" baseline="0" noProof="0" dirty="0">
                <a:ln>
                  <a:noFill/>
                </a:ln>
                <a:solidFill>
                  <a:srgbClr val="283593"/>
                </a:solidFill>
                <a:effectLst/>
                <a:uLnTx/>
                <a:uFillTx/>
                <a:latin typeface="Arial"/>
                <a:sym typeface="Nunito"/>
              </a:rPr>
              <a:t>Give/ explain the meaning of words in context;</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b="0" i="0" u="none" strike="noStrike" kern="0" cap="none" spc="0" normalizeH="0" baseline="0" noProof="0" dirty="0">
                <a:ln>
                  <a:noFill/>
                </a:ln>
                <a:solidFill>
                  <a:srgbClr val="283593"/>
                </a:solidFill>
                <a:effectLst/>
                <a:uLnTx/>
                <a:uFillTx/>
                <a:latin typeface="Arial"/>
                <a:sym typeface="Nunito"/>
              </a:rPr>
              <a:t>Retrieve and record information/ identify key details from fiction and non-fiction;</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b="0" i="0" u="none" strike="noStrike" kern="0" cap="none" spc="0" normalizeH="0" baseline="0" noProof="0" dirty="0">
                <a:ln>
                  <a:noFill/>
                </a:ln>
                <a:solidFill>
                  <a:srgbClr val="283593"/>
                </a:solidFill>
                <a:effectLst/>
                <a:uLnTx/>
                <a:uFillTx/>
                <a:latin typeface="Arial"/>
                <a:sym typeface="Nunito"/>
              </a:rPr>
              <a:t>Summarise main ideas from more than one paragraph;</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b="0" i="0" u="none" strike="noStrike" kern="0" cap="none" spc="0" normalizeH="0" baseline="0" noProof="0" dirty="0">
                <a:ln>
                  <a:noFill/>
                </a:ln>
                <a:solidFill>
                  <a:srgbClr val="283593"/>
                </a:solidFill>
                <a:effectLst/>
                <a:uLnTx/>
                <a:uFillTx/>
                <a:latin typeface="Arial"/>
                <a:sym typeface="Nunito"/>
              </a:rPr>
              <a:t>Make inferences from the text/ explain and justify inferences with evidence from the text;</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b="0" i="0" u="none" strike="noStrike" kern="0" cap="none" spc="0" normalizeH="0" baseline="0" noProof="0" dirty="0">
                <a:ln>
                  <a:noFill/>
                </a:ln>
                <a:solidFill>
                  <a:srgbClr val="283593"/>
                </a:solidFill>
                <a:effectLst/>
                <a:uLnTx/>
                <a:uFillTx/>
                <a:latin typeface="Arial"/>
                <a:sym typeface="Nunito"/>
              </a:rPr>
              <a:t>Predict what might happen from details stated and implied;</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b="0" i="0" u="none" strike="noStrike" kern="0" cap="none" spc="0" normalizeH="0" baseline="0" noProof="0" dirty="0">
                <a:ln>
                  <a:noFill/>
                </a:ln>
                <a:solidFill>
                  <a:srgbClr val="283593"/>
                </a:solidFill>
                <a:effectLst/>
                <a:uLnTx/>
                <a:uFillTx/>
                <a:latin typeface="Arial"/>
                <a:sym typeface="Nunito"/>
              </a:rPr>
              <a:t>Identify/ explain how information/ narrative content is related and contributes to meaning as a whole; </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b="0" i="0" u="none" strike="noStrike" kern="0" cap="none" spc="0" normalizeH="0" baseline="0" noProof="0" dirty="0">
                <a:ln>
                  <a:noFill/>
                </a:ln>
                <a:solidFill>
                  <a:srgbClr val="283593"/>
                </a:solidFill>
                <a:effectLst/>
                <a:uLnTx/>
                <a:uFillTx/>
                <a:latin typeface="Arial"/>
                <a:sym typeface="Nunito"/>
              </a:rPr>
              <a:t>Identify/ explain how meaning is enhanced through choice of words and phrases;</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b="0" i="0" u="none" strike="noStrike" kern="0" cap="none" spc="0" normalizeH="0" baseline="0" noProof="0" dirty="0">
                <a:ln>
                  <a:noFill/>
                </a:ln>
                <a:solidFill>
                  <a:srgbClr val="283593"/>
                </a:solidFill>
                <a:effectLst/>
                <a:uLnTx/>
                <a:uFillTx/>
                <a:latin typeface="Arial"/>
                <a:sym typeface="Nunito"/>
              </a:rPr>
              <a:t>Make comparisons within the text. </a:t>
            </a:r>
          </a:p>
        </p:txBody>
      </p:sp>
    </p:spTree>
    <p:extLst>
      <p:ext uri="{BB962C8B-B14F-4D97-AF65-F5344CB8AC3E}">
        <p14:creationId xmlns:p14="http://schemas.microsoft.com/office/powerpoint/2010/main" val="934026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500"/>
                                        <p:tgtEl>
                                          <p:spTgt spid="3">
                                            <p:txEl>
                                              <p:pRg st="4" end="4"/>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fade">
                                      <p:cBhvr>
                                        <p:cTn id="10" dur="500"/>
                                        <p:tgtEl>
                                          <p:spTgt spid="3">
                                            <p:txEl>
                                              <p:pRg st="5" end="5"/>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fade">
                                      <p:cBhvr>
                                        <p:cTn id="13" dur="500"/>
                                        <p:tgtEl>
                                          <p:spTgt spid="3">
                                            <p:txEl>
                                              <p:pRg st="6" end="6"/>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fade">
                                      <p:cBhvr>
                                        <p:cTn id="16" dur="500"/>
                                        <p:tgtEl>
                                          <p:spTgt spid="3">
                                            <p:txEl>
                                              <p:pRg st="7" end="7"/>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animEffect transition="in" filter="fade">
                                      <p:cBhvr>
                                        <p:cTn id="19" dur="500"/>
                                        <p:tgtEl>
                                          <p:spTgt spid="3">
                                            <p:txEl>
                                              <p:pRg st="8" end="8"/>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9" end="9"/>
                                            </p:txEl>
                                          </p:spTgt>
                                        </p:tgtEl>
                                        <p:attrNameLst>
                                          <p:attrName>style.visibility</p:attrName>
                                        </p:attrNameLst>
                                      </p:cBhvr>
                                      <p:to>
                                        <p:strVal val="visible"/>
                                      </p:to>
                                    </p:set>
                                    <p:animEffect transition="in" filter="fade">
                                      <p:cBhvr>
                                        <p:cTn id="22" dur="500"/>
                                        <p:tgtEl>
                                          <p:spTgt spid="3">
                                            <p:txEl>
                                              <p:pRg st="9" end="9"/>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10" end="10"/>
                                            </p:txEl>
                                          </p:spTgt>
                                        </p:tgtEl>
                                        <p:attrNameLst>
                                          <p:attrName>style.visibility</p:attrName>
                                        </p:attrNameLst>
                                      </p:cBhvr>
                                      <p:to>
                                        <p:strVal val="visible"/>
                                      </p:to>
                                    </p:set>
                                    <p:animEffect transition="in" filter="fade">
                                      <p:cBhvr>
                                        <p:cTn id="25" dur="500"/>
                                        <p:tgtEl>
                                          <p:spTgt spid="3">
                                            <p:txEl>
                                              <p:pRg st="10" end="10"/>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1" end="11"/>
                                            </p:txEl>
                                          </p:spTgt>
                                        </p:tgtEl>
                                        <p:attrNameLst>
                                          <p:attrName>style.visibility</p:attrName>
                                        </p:attrNameLst>
                                      </p:cBhvr>
                                      <p:to>
                                        <p:strVal val="visible"/>
                                      </p:to>
                                    </p:set>
                                    <p:animEffect transition="in" filter="fade">
                                      <p:cBhvr>
                                        <p:cTn id="28" dur="500"/>
                                        <p:tgtEl>
                                          <p:spTgt spid="3">
                                            <p:txEl>
                                              <p:pRg st="11" end="11"/>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animEffect transition="in" filter="fade">
                                      <p:cBhvr>
                                        <p:cTn id="31"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415600" y="985737"/>
            <a:ext cx="11360801" cy="883943"/>
          </a:xfr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152396" indent="0">
              <a:buNone/>
            </a:pPr>
            <a:r>
              <a:rPr lang="en-GB" dirty="0"/>
              <a:t>The reading SATs paper requires a range of answer styles.</a:t>
            </a:r>
          </a:p>
          <a:p>
            <a:pPr marL="152396" indent="0">
              <a:buNone/>
            </a:pPr>
            <a:endParaRPr lang="en-GB" dirty="0"/>
          </a:p>
          <a:p>
            <a:pPr marL="152396"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9pPr>
          </a:lstStyle>
          <a:p>
            <a:fld id="{00000000-1234-1234-1234-123412341234}" type="slidenum">
              <a:rPr lang="en" smtClean="0"/>
              <a:pPr/>
              <a:t>14</a:t>
            </a:fld>
            <a:endParaRPr lang="en"/>
          </a:p>
        </p:txBody>
      </p:sp>
      <p:pic>
        <p:nvPicPr>
          <p:cNvPr id="6" name="Picture 5">
            <a:extLst>
              <a:ext uri="{FF2B5EF4-FFF2-40B4-BE49-F238E27FC236}">
                <a16:creationId xmlns:a16="http://schemas.microsoft.com/office/drawing/2014/main" id="{C5029A36-4A25-8443-87A6-BE555CAE69DB}"/>
              </a:ext>
            </a:extLst>
          </p:cNvPr>
          <p:cNvPicPr>
            <a:picLocks noChangeAspect="1"/>
          </p:cNvPicPr>
          <p:nvPr/>
        </p:nvPicPr>
        <p:blipFill>
          <a:blip r:embed="rId3"/>
          <a:stretch>
            <a:fillRect/>
          </a:stretch>
        </p:blipFill>
        <p:spPr>
          <a:xfrm>
            <a:off x="290468" y="2269952"/>
            <a:ext cx="4832321" cy="2158979"/>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FBEBCD7F-DEA6-C84A-9DA2-BBD50E7D1CAE}"/>
              </a:ext>
            </a:extLst>
          </p:cNvPr>
          <p:cNvPicPr>
            <a:picLocks noChangeAspect="1"/>
          </p:cNvPicPr>
          <p:nvPr/>
        </p:nvPicPr>
        <p:blipFill>
          <a:blip r:embed="rId4"/>
          <a:stretch>
            <a:fillRect/>
          </a:stretch>
        </p:blipFill>
        <p:spPr>
          <a:xfrm>
            <a:off x="1497288" y="3971957"/>
            <a:ext cx="4598713" cy="2853216"/>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8FEF3A6E-1107-144B-8877-62FC7EB4A41A}"/>
              </a:ext>
            </a:extLst>
          </p:cNvPr>
          <p:cNvPicPr>
            <a:picLocks noChangeAspect="1"/>
          </p:cNvPicPr>
          <p:nvPr/>
        </p:nvPicPr>
        <p:blipFill>
          <a:blip r:embed="rId5"/>
          <a:stretch>
            <a:fillRect/>
          </a:stretch>
        </p:blipFill>
        <p:spPr>
          <a:xfrm>
            <a:off x="6461637" y="1721454"/>
            <a:ext cx="5566575" cy="4335505"/>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415599" y="985735"/>
            <a:ext cx="5640911" cy="1332388"/>
          </a:xfr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152396" indent="0">
              <a:buNone/>
            </a:pPr>
            <a:r>
              <a:rPr lang="en-GB" dirty="0"/>
              <a:t>Example questions:</a:t>
            </a:r>
          </a:p>
          <a:p>
            <a:pPr marL="152396" indent="0">
              <a:buNone/>
            </a:pPr>
            <a:r>
              <a:rPr lang="en-GB" dirty="0"/>
              <a:t>Based on text 2: Bats Under the Bridge</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9pPr>
          </a:lstStyle>
          <a:p>
            <a:fld id="{00000000-1234-1234-1234-123412341234}" type="slidenum">
              <a:rPr lang="en" smtClean="0"/>
              <a:pPr/>
              <a:t>15</a:t>
            </a:fld>
            <a:endParaRPr lang="en"/>
          </a:p>
        </p:txBody>
      </p:sp>
      <p:pic>
        <p:nvPicPr>
          <p:cNvPr id="8" name="Picture 7">
            <a:extLst>
              <a:ext uri="{FF2B5EF4-FFF2-40B4-BE49-F238E27FC236}">
                <a16:creationId xmlns:a16="http://schemas.microsoft.com/office/drawing/2014/main" id="{196F9E59-4B77-8E44-90C7-5D110C10F153}"/>
              </a:ext>
            </a:extLst>
          </p:cNvPr>
          <p:cNvPicPr>
            <a:picLocks noChangeAspect="1"/>
          </p:cNvPicPr>
          <p:nvPr/>
        </p:nvPicPr>
        <p:blipFill>
          <a:blip r:embed="rId3"/>
          <a:stretch>
            <a:fillRect/>
          </a:stretch>
        </p:blipFill>
        <p:spPr>
          <a:xfrm>
            <a:off x="290467" y="2025808"/>
            <a:ext cx="5378471" cy="3225539"/>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4A450D0F-D0F2-0B48-AD1E-A213FCDA1BC8}"/>
              </a:ext>
            </a:extLst>
          </p:cNvPr>
          <p:cNvPicPr>
            <a:picLocks noChangeAspect="1"/>
          </p:cNvPicPr>
          <p:nvPr/>
        </p:nvPicPr>
        <p:blipFill>
          <a:blip r:embed="rId4"/>
          <a:stretch>
            <a:fillRect/>
          </a:stretch>
        </p:blipFill>
        <p:spPr>
          <a:xfrm>
            <a:off x="6056510" y="1405645"/>
            <a:ext cx="6010956" cy="404671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415600" y="985737"/>
            <a:ext cx="11360801" cy="931639"/>
          </a:xfr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152396" indent="0">
              <a:buNone/>
            </a:pPr>
            <a:r>
              <a:rPr lang="en-GB" dirty="0"/>
              <a:t>Example questions:</a:t>
            </a:r>
          </a:p>
          <a:p>
            <a:pPr marL="152396" indent="0">
              <a:buNone/>
            </a:pPr>
            <a:r>
              <a:rPr lang="en-GB" dirty="0"/>
              <a:t>3 mark question</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9pPr>
          </a:lstStyle>
          <a:p>
            <a:fld id="{00000000-1234-1234-1234-123412341234}" type="slidenum">
              <a:rPr lang="en" smtClean="0"/>
              <a:pPr/>
              <a:t>16</a:t>
            </a:fld>
            <a:endParaRPr lang="en"/>
          </a:p>
        </p:txBody>
      </p:sp>
      <p:pic>
        <p:nvPicPr>
          <p:cNvPr id="7" name="Picture 6">
            <a:extLst>
              <a:ext uri="{FF2B5EF4-FFF2-40B4-BE49-F238E27FC236}">
                <a16:creationId xmlns:a16="http://schemas.microsoft.com/office/drawing/2014/main" id="{B32D30EE-179D-5D41-9943-51E443EC0630}"/>
              </a:ext>
            </a:extLst>
          </p:cNvPr>
          <p:cNvPicPr>
            <a:picLocks noChangeAspect="1"/>
          </p:cNvPicPr>
          <p:nvPr/>
        </p:nvPicPr>
        <p:blipFill>
          <a:blip r:embed="rId3"/>
          <a:stretch>
            <a:fillRect/>
          </a:stretch>
        </p:blipFill>
        <p:spPr>
          <a:xfrm>
            <a:off x="290467" y="1913555"/>
            <a:ext cx="5256103" cy="428275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E3AA87E0-2FAE-454A-9505-57BEE519DDDB}"/>
              </a:ext>
            </a:extLst>
          </p:cNvPr>
          <p:cNvPicPr>
            <a:picLocks noChangeAspect="1"/>
          </p:cNvPicPr>
          <p:nvPr/>
        </p:nvPicPr>
        <p:blipFill>
          <a:blip r:embed="rId4"/>
          <a:stretch>
            <a:fillRect/>
          </a:stretch>
        </p:blipFill>
        <p:spPr>
          <a:xfrm>
            <a:off x="6341955" y="192484"/>
            <a:ext cx="5054181" cy="6473033"/>
          </a:xfrm>
          <a:prstGeom prst="rect">
            <a:avLst/>
          </a:prstGeom>
        </p:spPr>
      </p:pic>
    </p:spTree>
    <p:extLst>
      <p:ext uri="{BB962C8B-B14F-4D97-AF65-F5344CB8AC3E}">
        <p14:creationId xmlns:p14="http://schemas.microsoft.com/office/powerpoint/2010/main" val="40316813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F173EFD-42AC-47D1-9E43-C7846B787B9F}"/>
              </a:ext>
            </a:extLst>
          </p:cNvPr>
          <p:cNvSpPr txBox="1">
            <a:spLocks/>
          </p:cNvSpPr>
          <p:nvPr/>
        </p:nvSpPr>
        <p:spPr>
          <a:xfrm>
            <a:off x="1282890" y="414076"/>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2800" b="0" i="0" u="none" strike="noStrike" kern="0" cap="none" spc="0" normalizeH="0" baseline="0" noProof="0" dirty="0">
                <a:ln>
                  <a:noFill/>
                </a:ln>
                <a:solidFill>
                  <a:srgbClr val="000000"/>
                </a:solidFill>
                <a:effectLst/>
                <a:uLnTx/>
                <a:uFillTx/>
                <a:latin typeface="Arial"/>
                <a:sym typeface="Nunito Sans SemiBold"/>
              </a:rPr>
              <a:t>Reading </a:t>
            </a:r>
          </a:p>
        </p:txBody>
      </p:sp>
      <p:sp>
        <p:nvSpPr>
          <p:cNvPr id="6" name="Text Placeholder 2">
            <a:extLst>
              <a:ext uri="{FF2B5EF4-FFF2-40B4-BE49-F238E27FC236}">
                <a16:creationId xmlns:a16="http://schemas.microsoft.com/office/drawing/2014/main" id="{04AE3D84-9EB5-4D22-83B9-9C8BE6978DDF}"/>
              </a:ext>
            </a:extLst>
          </p:cNvPr>
          <p:cNvSpPr txBox="1">
            <a:spLocks/>
          </p:cNvSpPr>
          <p:nvPr/>
        </p:nvSpPr>
        <p:spPr>
          <a:xfrm>
            <a:off x="1282890" y="1085402"/>
            <a:ext cx="10768083" cy="38295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000000"/>
                </a:solidFill>
                <a:effectLst/>
                <a:uLnTx/>
                <a:uFillTx/>
                <a:latin typeface="Arial"/>
                <a:sym typeface="Nunito"/>
              </a:rPr>
              <a:t>Since the current testing format for the SATs began in 2016, there has been a tendency for three types of questions to be the most popular. </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endParaRPr kumimoji="0" lang="en-GB" sz="1800" b="0" i="0" u="none" strike="noStrike" kern="0" cap="none" spc="0" normalizeH="0" baseline="0" noProof="0" dirty="0">
              <a:ln>
                <a:noFill/>
              </a:ln>
              <a:solidFill>
                <a:srgbClr val="000000"/>
              </a:solidFill>
              <a:effectLst/>
              <a:uLnTx/>
              <a:uFillTx/>
              <a:latin typeface="Arial"/>
              <a:sym typeface="Nunito"/>
            </a:endParaRPr>
          </a:p>
          <a:p>
            <a:pPr marL="114300" indent="0">
              <a:buClr>
                <a:srgbClr val="595959"/>
              </a:buClr>
              <a:buNone/>
              <a:defRPr/>
            </a:pPr>
            <a:endParaRPr lang="en-GB" sz="1800" kern="0" dirty="0">
              <a:solidFill>
                <a:srgbClr val="000000"/>
              </a:solidFill>
              <a:latin typeface="Arial"/>
            </a:endParaRPr>
          </a:p>
          <a:p>
            <a:pPr marL="114300" marR="0" lvl="0" indent="0" algn="l" defTabSz="914400">
              <a:lnSpc>
                <a:spcPct val="114999"/>
              </a:lnSpc>
              <a:spcBef>
                <a:spcPts val="0"/>
              </a:spcBef>
              <a:spcAft>
                <a:spcPts val="0"/>
              </a:spcAft>
              <a:buSzPts val="1800"/>
              <a:buFont typeface="Nunito"/>
              <a:buNone/>
              <a:tabLst/>
              <a:defRPr/>
            </a:pPr>
            <a:endParaRPr lang="en-GB" sz="1800" b="0" i="0" u="none" strike="noStrike" kern="0" cap="none" spc="0" normalizeH="0" baseline="0" noProof="0" dirty="0">
              <a:ln>
                <a:noFill/>
              </a:ln>
              <a:solidFill>
                <a:srgbClr val="000000"/>
              </a:solidFill>
              <a:effectLst/>
              <a:uLnTx/>
              <a:uFillTx/>
              <a:latin typeface="Arial"/>
            </a:endParaRPr>
          </a:p>
          <a:p>
            <a:pPr marL="114300" marR="0" lvl="0" indent="0" algn="l" defTabSz="914400">
              <a:lnSpc>
                <a:spcPct val="114999"/>
              </a:lnSpc>
              <a:spcBef>
                <a:spcPts val="0"/>
              </a:spcBef>
              <a:spcAft>
                <a:spcPts val="0"/>
              </a:spcAft>
              <a:buSzPts val="1800"/>
              <a:buFont typeface="Nunito"/>
              <a:buNone/>
              <a:tabLst/>
              <a:defRPr/>
            </a:pPr>
            <a:endParaRPr lang="en-GB" sz="1800" b="0" i="0" u="none" strike="noStrike" kern="0" cap="none" spc="0" normalizeH="0" baseline="0" noProof="0" dirty="0">
              <a:ln>
                <a:noFill/>
              </a:ln>
              <a:solidFill>
                <a:srgbClr val="000000"/>
              </a:solidFill>
              <a:effectLst/>
              <a:uLnTx/>
              <a:uFillTx/>
              <a:latin typeface="Arial"/>
            </a:endParaRPr>
          </a:p>
          <a:p>
            <a:pPr marL="114300" indent="0">
              <a:lnSpc>
                <a:spcPct val="114999"/>
              </a:lnSpc>
              <a:buNone/>
              <a:defRPr/>
            </a:pPr>
            <a:endParaRPr lang="en-GB" sz="1800" kern="0" dirty="0">
              <a:solidFill>
                <a:srgbClr val="000000"/>
              </a:solidFill>
              <a:latin typeface="Arial"/>
            </a:endParaRPr>
          </a:p>
          <a:p>
            <a:pPr marL="114300" indent="0">
              <a:lnSpc>
                <a:spcPct val="114999"/>
              </a:lnSpc>
              <a:buNone/>
              <a:defRPr/>
            </a:pPr>
            <a:endParaRPr lang="en-GB" sz="1800" kern="0" dirty="0">
              <a:solidFill>
                <a:srgbClr val="000000"/>
              </a:solidFill>
              <a:latin typeface="Arial"/>
            </a:endParaRPr>
          </a:p>
          <a:p>
            <a:pPr marL="114300" indent="0">
              <a:lnSpc>
                <a:spcPct val="114999"/>
              </a:lnSpc>
              <a:buNone/>
              <a:defRPr/>
            </a:pPr>
            <a:endParaRPr lang="en-GB" sz="1800" kern="0" dirty="0">
              <a:solidFill>
                <a:srgbClr val="000000"/>
              </a:solidFill>
              <a:latin typeface="Arial"/>
            </a:endParaRPr>
          </a:p>
          <a:p>
            <a:pPr marL="114300" indent="0">
              <a:lnSpc>
                <a:spcPct val="114999"/>
              </a:lnSpc>
              <a:buNone/>
              <a:defRPr/>
            </a:pPr>
            <a:endParaRPr lang="en-GB" sz="1800" kern="0" dirty="0">
              <a:solidFill>
                <a:srgbClr val="000000"/>
              </a:solidFill>
              <a:latin typeface="Arial"/>
            </a:endParaRPr>
          </a:p>
          <a:p>
            <a:pPr marL="114300" indent="0">
              <a:lnSpc>
                <a:spcPct val="114999"/>
              </a:lnSpc>
              <a:buNone/>
              <a:defRPr/>
            </a:pPr>
            <a:endParaRPr lang="en-GB" sz="1800" kern="0" dirty="0">
              <a:solidFill>
                <a:srgbClr val="000000"/>
              </a:solidFill>
              <a:latin typeface="Arial"/>
            </a:endParaRPr>
          </a:p>
          <a:p>
            <a:pPr marL="114300" indent="0">
              <a:buClr>
                <a:srgbClr val="595959"/>
              </a:buClr>
              <a:buNone/>
              <a:defRPr/>
            </a:pPr>
            <a:endParaRPr lang="en-GB" sz="1800" kern="0" dirty="0">
              <a:solidFill>
                <a:srgbClr val="000000"/>
              </a:solidFill>
              <a:latin typeface="Arial"/>
            </a:endParaRP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000000"/>
                </a:solidFill>
                <a:effectLst/>
                <a:uLnTx/>
                <a:uFillTx/>
                <a:latin typeface="Arial"/>
                <a:sym typeface="Nunito"/>
              </a:rPr>
              <a:t>When reading with your child at home try focusing on these types of questions. </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kumimoji="0" lang="en-GB" sz="1800" b="0" i="0" u="none" strike="noStrike" kern="0" cap="none" spc="0" normalizeH="0" baseline="0" noProof="0" dirty="0">
              <a:ln>
                <a:noFill/>
              </a:ln>
              <a:solidFill>
                <a:srgbClr val="000000"/>
              </a:solidFill>
              <a:effectLst/>
              <a:uLnTx/>
              <a:uFillTx/>
              <a:latin typeface="Arial"/>
              <a:sym typeface="Nunito"/>
            </a:endParaRPr>
          </a:p>
        </p:txBody>
      </p:sp>
      <p:graphicFrame>
        <p:nvGraphicFramePr>
          <p:cNvPr id="3" name="Table 2">
            <a:extLst>
              <a:ext uri="{FF2B5EF4-FFF2-40B4-BE49-F238E27FC236}">
                <a16:creationId xmlns:a16="http://schemas.microsoft.com/office/drawing/2014/main" id="{AD9FD6FD-02DA-E143-DE20-C426991D3D32}"/>
              </a:ext>
            </a:extLst>
          </p:cNvPr>
          <p:cNvGraphicFramePr>
            <a:graphicFrameLocks noGrp="1"/>
          </p:cNvGraphicFramePr>
          <p:nvPr>
            <p:extLst>
              <p:ext uri="{D42A27DB-BD31-4B8C-83A1-F6EECF244321}">
                <p14:modId xmlns:p14="http://schemas.microsoft.com/office/powerpoint/2010/main" val="1061314359"/>
              </p:ext>
            </p:extLst>
          </p:nvPr>
        </p:nvGraphicFramePr>
        <p:xfrm>
          <a:off x="2049161" y="2419864"/>
          <a:ext cx="8109997" cy="2021840"/>
        </p:xfrm>
        <a:graphic>
          <a:graphicData uri="http://schemas.openxmlformats.org/drawingml/2006/table">
            <a:tbl>
              <a:tblPr firstRow="1" bandRow="1">
                <a:tableStyleId>{5C22544A-7EE6-4342-B048-85BDC9FD1C3A}</a:tableStyleId>
              </a:tblPr>
              <a:tblGrid>
                <a:gridCol w="2664239">
                  <a:extLst>
                    <a:ext uri="{9D8B030D-6E8A-4147-A177-3AD203B41FA5}">
                      <a16:colId xmlns:a16="http://schemas.microsoft.com/office/drawing/2014/main" val="635357841"/>
                    </a:ext>
                  </a:extLst>
                </a:gridCol>
                <a:gridCol w="2722879">
                  <a:extLst>
                    <a:ext uri="{9D8B030D-6E8A-4147-A177-3AD203B41FA5}">
                      <a16:colId xmlns:a16="http://schemas.microsoft.com/office/drawing/2014/main" val="1918897565"/>
                    </a:ext>
                  </a:extLst>
                </a:gridCol>
                <a:gridCol w="2722879">
                  <a:extLst>
                    <a:ext uri="{9D8B030D-6E8A-4147-A177-3AD203B41FA5}">
                      <a16:colId xmlns:a16="http://schemas.microsoft.com/office/drawing/2014/main" val="1371622456"/>
                    </a:ext>
                  </a:extLst>
                </a:gridCol>
              </a:tblGrid>
              <a:tr h="370840">
                <a:tc>
                  <a:txBody>
                    <a:bodyPr/>
                    <a:lstStyle/>
                    <a:p>
                      <a:r>
                        <a:rPr lang="en-US" dirty="0"/>
                        <a:t>Domain</a:t>
                      </a:r>
                    </a:p>
                  </a:txBody>
                  <a:tcPr/>
                </a:tc>
                <a:tc>
                  <a:txBody>
                    <a:bodyPr/>
                    <a:lstStyle/>
                    <a:p>
                      <a:r>
                        <a:rPr lang="en-US" dirty="0"/>
                        <a:t>2019 test</a:t>
                      </a:r>
                    </a:p>
                  </a:txBody>
                  <a:tcPr/>
                </a:tc>
                <a:tc>
                  <a:txBody>
                    <a:bodyPr/>
                    <a:lstStyle/>
                    <a:p>
                      <a:r>
                        <a:rPr lang="en-US" dirty="0"/>
                        <a:t>2023 test</a:t>
                      </a:r>
                    </a:p>
                  </a:txBody>
                  <a:tcPr/>
                </a:tc>
                <a:extLst>
                  <a:ext uri="{0D108BD9-81ED-4DB2-BD59-A6C34878D82A}">
                    <a16:rowId xmlns:a16="http://schemas.microsoft.com/office/drawing/2014/main" val="1043827253"/>
                  </a:ext>
                </a:extLst>
              </a:tr>
              <a:tr h="370840">
                <a:tc>
                  <a:txBody>
                    <a:bodyPr/>
                    <a:lstStyle/>
                    <a:p>
                      <a:r>
                        <a:rPr lang="en-US" dirty="0"/>
                        <a:t>Explain the meaning of words in context</a:t>
                      </a:r>
                    </a:p>
                  </a:txBody>
                  <a:tcPr/>
                </a:tc>
                <a:tc>
                  <a:txBody>
                    <a:bodyPr/>
                    <a:lstStyle/>
                    <a:p>
                      <a:pPr algn="ctr"/>
                      <a:r>
                        <a:rPr lang="en-US" dirty="0"/>
                        <a:t>12%</a:t>
                      </a:r>
                    </a:p>
                  </a:txBody>
                  <a:tcPr/>
                </a:tc>
                <a:tc>
                  <a:txBody>
                    <a:bodyPr/>
                    <a:lstStyle/>
                    <a:p>
                      <a:pPr algn="ctr"/>
                      <a:r>
                        <a:rPr lang="en-US" dirty="0"/>
                        <a:t>18%</a:t>
                      </a:r>
                    </a:p>
                  </a:txBody>
                  <a:tcPr/>
                </a:tc>
                <a:extLst>
                  <a:ext uri="{0D108BD9-81ED-4DB2-BD59-A6C34878D82A}">
                    <a16:rowId xmlns:a16="http://schemas.microsoft.com/office/drawing/2014/main" val="3106239723"/>
                  </a:ext>
                </a:extLst>
              </a:tr>
              <a:tr h="370840">
                <a:tc>
                  <a:txBody>
                    <a:bodyPr/>
                    <a:lstStyle/>
                    <a:p>
                      <a:r>
                        <a:rPr lang="en-US" dirty="0"/>
                        <a:t>Retrieval and recording information</a:t>
                      </a:r>
                    </a:p>
                  </a:txBody>
                  <a:tcPr/>
                </a:tc>
                <a:tc>
                  <a:txBody>
                    <a:bodyPr/>
                    <a:lstStyle/>
                    <a:p>
                      <a:pPr algn="ctr"/>
                      <a:r>
                        <a:rPr lang="en-US" dirty="0"/>
                        <a:t>42%</a:t>
                      </a:r>
                    </a:p>
                  </a:txBody>
                  <a:tcPr/>
                </a:tc>
                <a:tc>
                  <a:txBody>
                    <a:bodyPr/>
                    <a:lstStyle/>
                    <a:p>
                      <a:pPr algn="ctr"/>
                      <a:r>
                        <a:rPr lang="en-US" dirty="0"/>
                        <a:t>32%</a:t>
                      </a:r>
                    </a:p>
                  </a:txBody>
                  <a:tcPr/>
                </a:tc>
                <a:extLst>
                  <a:ext uri="{0D108BD9-81ED-4DB2-BD59-A6C34878D82A}">
                    <a16:rowId xmlns:a16="http://schemas.microsoft.com/office/drawing/2014/main" val="452728602"/>
                  </a:ext>
                </a:extLst>
              </a:tr>
              <a:tr h="370840">
                <a:tc>
                  <a:txBody>
                    <a:bodyPr/>
                    <a:lstStyle/>
                    <a:p>
                      <a:r>
                        <a:rPr lang="en-US" dirty="0"/>
                        <a:t>Making inferences</a:t>
                      </a:r>
                    </a:p>
                  </a:txBody>
                  <a:tcPr/>
                </a:tc>
                <a:tc>
                  <a:txBody>
                    <a:bodyPr/>
                    <a:lstStyle/>
                    <a:p>
                      <a:pPr algn="ctr"/>
                      <a:r>
                        <a:rPr lang="en-US" dirty="0"/>
                        <a:t>36%</a:t>
                      </a:r>
                    </a:p>
                  </a:txBody>
                  <a:tcPr/>
                </a:tc>
                <a:tc>
                  <a:txBody>
                    <a:bodyPr/>
                    <a:lstStyle/>
                    <a:p>
                      <a:pPr algn="ctr"/>
                      <a:r>
                        <a:rPr lang="en-US" dirty="0"/>
                        <a:t>46%</a:t>
                      </a:r>
                    </a:p>
                  </a:txBody>
                  <a:tcPr/>
                </a:tc>
                <a:extLst>
                  <a:ext uri="{0D108BD9-81ED-4DB2-BD59-A6C34878D82A}">
                    <a16:rowId xmlns:a16="http://schemas.microsoft.com/office/drawing/2014/main" val="2346284401"/>
                  </a:ext>
                </a:extLst>
              </a:tr>
            </a:tbl>
          </a:graphicData>
        </a:graphic>
      </p:graphicFrame>
    </p:spTree>
    <p:extLst>
      <p:ext uri="{BB962C8B-B14F-4D97-AF65-F5344CB8AC3E}">
        <p14:creationId xmlns:p14="http://schemas.microsoft.com/office/powerpoint/2010/main" val="2008271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CB1D102-03B6-4B42-877C-2E00358E5BEB}"/>
              </a:ext>
            </a:extLst>
          </p:cNvPr>
          <p:cNvSpPr txBox="1">
            <a:spLocks/>
          </p:cNvSpPr>
          <p:nvPr/>
        </p:nvSpPr>
        <p:spPr>
          <a:xfrm>
            <a:off x="1594577" y="920701"/>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a:buClr>
                <a:srgbClr val="000000"/>
              </a:buClr>
              <a:defRPr/>
            </a:pPr>
            <a:r>
              <a:rPr kumimoji="0" lang="en-GB" sz="2800" b="0" i="0" u="none" strike="noStrike" kern="0" cap="none" spc="0" normalizeH="0" baseline="0" noProof="0" dirty="0">
                <a:ln>
                  <a:noFill/>
                </a:ln>
                <a:solidFill>
                  <a:srgbClr val="000000"/>
                </a:solidFill>
                <a:effectLst/>
                <a:uLnTx/>
                <a:uFillTx/>
                <a:latin typeface="Arial"/>
                <a:sym typeface="Nunito Sans SemiBold"/>
              </a:rPr>
              <a:t>Maths: </a:t>
            </a:r>
            <a:r>
              <a:rPr lang="en-GB" sz="2800" kern="0" dirty="0">
                <a:solidFill>
                  <a:srgbClr val="000000"/>
                </a:solidFill>
                <a:latin typeface="Arial"/>
              </a:rPr>
              <a:t>Wednesday 14</a:t>
            </a:r>
            <a:r>
              <a:rPr lang="en-GB" sz="2800" kern="0" baseline="30000" dirty="0">
                <a:solidFill>
                  <a:srgbClr val="000000"/>
                </a:solidFill>
                <a:latin typeface="Arial"/>
              </a:rPr>
              <a:t>th</a:t>
            </a:r>
            <a:r>
              <a:rPr kumimoji="0" lang="en-GB" sz="2800" b="0" i="0" u="none" strike="noStrike" kern="0" cap="none" spc="0" normalizeH="0" baseline="0" noProof="0" dirty="0">
                <a:ln>
                  <a:noFill/>
                </a:ln>
                <a:solidFill>
                  <a:srgbClr val="000000"/>
                </a:solidFill>
                <a:effectLst/>
                <a:uLnTx/>
                <a:uFillTx/>
                <a:latin typeface="Arial"/>
                <a:sym typeface="Nunito Sans SemiBold"/>
              </a:rPr>
              <a:t> and </a:t>
            </a:r>
            <a:r>
              <a:rPr lang="en-GB" sz="2800" kern="0" dirty="0">
                <a:solidFill>
                  <a:srgbClr val="000000"/>
                </a:solidFill>
                <a:latin typeface="Arial"/>
              </a:rPr>
              <a:t>Thursday 15</a:t>
            </a:r>
            <a:r>
              <a:rPr lang="en-GB" sz="2800" kern="0" baseline="30000" dirty="0">
                <a:solidFill>
                  <a:srgbClr val="000000"/>
                </a:solidFill>
                <a:latin typeface="Arial"/>
              </a:rPr>
              <a:t>th</a:t>
            </a:r>
            <a:r>
              <a:rPr lang="en-GB" sz="2800" kern="0" dirty="0">
                <a:solidFill>
                  <a:srgbClr val="000000"/>
                </a:solidFill>
                <a:latin typeface="Arial"/>
              </a:rPr>
              <a:t> May</a:t>
            </a:r>
            <a:endParaRPr kumimoji="0" lang="en-GB" sz="2800" b="0" i="0" u="none" strike="noStrike" kern="0" cap="none" spc="0" normalizeH="0" baseline="0" noProof="0" dirty="0">
              <a:ln>
                <a:noFill/>
              </a:ln>
              <a:solidFill>
                <a:srgbClr val="000000"/>
              </a:solidFill>
              <a:effectLst/>
              <a:uLnTx/>
              <a:uFillTx/>
              <a:latin typeface="Arial"/>
              <a:sym typeface="Nunito Sans SemiBold"/>
            </a:endParaRPr>
          </a:p>
        </p:txBody>
      </p:sp>
      <p:sp>
        <p:nvSpPr>
          <p:cNvPr id="6" name="Text Placeholder 2">
            <a:extLst>
              <a:ext uri="{FF2B5EF4-FFF2-40B4-BE49-F238E27FC236}">
                <a16:creationId xmlns:a16="http://schemas.microsoft.com/office/drawing/2014/main" id="{E0194E84-179A-4A2E-8EB4-0DD3FF6E5D3E}"/>
              </a:ext>
            </a:extLst>
          </p:cNvPr>
          <p:cNvSpPr txBox="1">
            <a:spLocks/>
          </p:cNvSpPr>
          <p:nvPr/>
        </p:nvSpPr>
        <p:spPr>
          <a:xfrm>
            <a:off x="1594577" y="1958086"/>
            <a:ext cx="9396058" cy="294182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2000" b="0" i="0" u="none" strike="noStrike" kern="0" cap="none" spc="0" normalizeH="0" baseline="0" noProof="0" dirty="0">
                <a:ln>
                  <a:noFill/>
                </a:ln>
                <a:solidFill>
                  <a:srgbClr val="000000"/>
                </a:solidFill>
                <a:effectLst/>
                <a:uLnTx/>
                <a:uFillTx/>
                <a:latin typeface="Arial"/>
                <a:sym typeface="Nunito"/>
              </a:rPr>
              <a:t>The maths assessments consist of three tests.</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endParaRPr kumimoji="0" lang="en-GB" sz="2000" b="0" i="0" u="none" strike="noStrike" kern="0" cap="none" spc="0" normalizeH="0" baseline="0" noProof="0" dirty="0">
              <a:ln>
                <a:noFill/>
              </a:ln>
              <a:solidFill>
                <a:srgbClr val="000000"/>
              </a:solidFill>
              <a:effectLst/>
              <a:uLnTx/>
              <a:uFillTx/>
              <a:latin typeface="Arial"/>
              <a:sym typeface="Nunito"/>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000000"/>
                </a:solidFill>
                <a:effectLst/>
                <a:uLnTx/>
                <a:uFillTx/>
                <a:latin typeface="Arial"/>
                <a:sym typeface="Nunito"/>
              </a:rPr>
              <a:t>Paper 1: Arithmetic (30 minutes) – Thursday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kumimoji="0" lang="en-GB" sz="2000" b="0" i="0" u="none" strike="noStrike" kern="0" cap="none" spc="0" normalizeH="0" baseline="0" noProof="0" dirty="0">
              <a:ln>
                <a:noFill/>
              </a:ln>
              <a:solidFill>
                <a:srgbClr val="000000"/>
              </a:solidFill>
              <a:effectLst/>
              <a:uLnTx/>
              <a:uFillTx/>
              <a:latin typeface="Arial"/>
              <a:sym typeface="Nunito"/>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000000"/>
                </a:solidFill>
                <a:effectLst/>
                <a:uLnTx/>
                <a:uFillTx/>
                <a:latin typeface="Arial"/>
                <a:sym typeface="Nunito"/>
              </a:rPr>
              <a:t>Paper 2: Reasoning (40 minutes) – Thursday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kumimoji="0" lang="en-GB" sz="2000" b="0" i="0" u="none" strike="noStrike" kern="0" cap="none" spc="0" normalizeH="0" baseline="0" noProof="0" dirty="0">
              <a:ln>
                <a:noFill/>
              </a:ln>
              <a:solidFill>
                <a:srgbClr val="000000"/>
              </a:solidFill>
              <a:effectLst/>
              <a:uLnTx/>
              <a:uFillTx/>
              <a:latin typeface="Arial"/>
              <a:sym typeface="Nunito"/>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2000" b="0" i="0" u="none" strike="noStrike" kern="0" cap="none" spc="0" normalizeH="0" baseline="0" noProof="0" dirty="0">
                <a:ln>
                  <a:noFill/>
                </a:ln>
                <a:solidFill>
                  <a:srgbClr val="000000"/>
                </a:solidFill>
                <a:effectLst/>
                <a:uLnTx/>
                <a:uFillTx/>
                <a:latin typeface="Arial"/>
                <a:sym typeface="Nunito"/>
              </a:rPr>
              <a:t>Paper 3: Reasoning (40 minutes) – Friday</a:t>
            </a:r>
          </a:p>
        </p:txBody>
      </p:sp>
      <p:sp>
        <p:nvSpPr>
          <p:cNvPr id="7" name="Slide Number Placeholder 3">
            <a:extLst>
              <a:ext uri="{FF2B5EF4-FFF2-40B4-BE49-F238E27FC236}">
                <a16:creationId xmlns:a16="http://schemas.microsoft.com/office/drawing/2014/main" id="{B5E45387-DA75-4619-9BC9-BB887F17FE36}"/>
              </a:ext>
            </a:extLst>
          </p:cNvPr>
          <p:cNvSpPr txBox="1">
            <a:spLocks/>
          </p:cNvSpPr>
          <p:nvPr/>
        </p:nvSpPr>
        <p:spPr>
          <a:xfrm>
            <a:off x="10441935" y="5690566"/>
            <a:ext cx="548700" cy="393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rgbClr val="000000"/>
              </a:buClr>
              <a:buFont typeface="Arial"/>
              <a:buNone/>
              <a:defRPr sz="1000" b="0" i="0" u="none" strike="noStrike" cap="none">
                <a:solidFill>
                  <a:schemeClr val="dk2"/>
                </a:solidFill>
                <a:latin typeface="+mn-lt"/>
                <a:ea typeface="Arial"/>
                <a:cs typeface="Arial"/>
                <a:sym typeface="Arial"/>
              </a:defRPr>
            </a:lvl1pPr>
            <a:lvl2pPr marR="0" lvl="1"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2pPr>
            <a:lvl3pPr marR="0" lvl="2"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3pPr>
            <a:lvl4pPr marR="0" lvl="3"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4pPr>
            <a:lvl5pPr marR="0" lvl="4"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5pPr>
            <a:lvl6pPr marR="0" lvl="5"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6pPr>
            <a:lvl7pPr marR="0" lvl="6"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7pPr>
            <a:lvl8pPr marR="0" lvl="7"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8pPr>
            <a:lvl9pPr marR="0" lvl="8"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kern="0" smtClean="0">
                <a:solidFill>
                  <a:srgbClr val="595959"/>
                </a:solidFill>
                <a:latin typeface="Arial"/>
              </a:rPr>
              <a:pPr/>
              <a:t>18</a:t>
            </a:fld>
            <a:endParaRPr lang="en" kern="0">
              <a:solidFill>
                <a:srgbClr val="595959"/>
              </a:solidFill>
              <a:latin typeface="Arial"/>
            </a:endParaRPr>
          </a:p>
        </p:txBody>
      </p:sp>
    </p:spTree>
    <p:extLst>
      <p:ext uri="{BB962C8B-B14F-4D97-AF65-F5344CB8AC3E}">
        <p14:creationId xmlns:p14="http://schemas.microsoft.com/office/powerpoint/2010/main" val="34927895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D194E-16BF-4169-8BC1-35E72559279C}"/>
              </a:ext>
            </a:extLst>
          </p:cNvPr>
          <p:cNvSpPr txBox="1">
            <a:spLocks/>
          </p:cNvSpPr>
          <p:nvPr/>
        </p:nvSpPr>
        <p:spPr>
          <a:xfrm>
            <a:off x="1114716" y="447951"/>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2400" b="0" i="0" u="none" strike="noStrike" kern="0" cap="none" spc="0" normalizeH="0" baseline="0" noProof="0" dirty="0">
                <a:ln>
                  <a:noFill/>
                </a:ln>
                <a:solidFill>
                  <a:srgbClr val="000000"/>
                </a:solidFill>
                <a:effectLst/>
                <a:uLnTx/>
                <a:uFillTx/>
                <a:latin typeface="Arial"/>
                <a:sym typeface="Nunito Sans SemiBold"/>
              </a:rPr>
              <a:t>Maths Paper 1 (Arithmetic)</a:t>
            </a:r>
          </a:p>
        </p:txBody>
      </p:sp>
      <p:sp>
        <p:nvSpPr>
          <p:cNvPr id="3" name="Text Placeholder 2">
            <a:extLst>
              <a:ext uri="{FF2B5EF4-FFF2-40B4-BE49-F238E27FC236}">
                <a16:creationId xmlns:a16="http://schemas.microsoft.com/office/drawing/2014/main" id="{59281E2C-EDFE-4DB9-A67E-FC36E75E118B}"/>
              </a:ext>
            </a:extLst>
          </p:cNvPr>
          <p:cNvSpPr txBox="1">
            <a:spLocks/>
          </p:cNvSpPr>
          <p:nvPr/>
        </p:nvSpPr>
        <p:spPr>
          <a:xfrm>
            <a:off x="1114716" y="1044206"/>
            <a:ext cx="10472234" cy="210549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000000"/>
                </a:solidFill>
                <a:effectLst/>
                <a:uLnTx/>
                <a:uFillTx/>
                <a:latin typeface="Arial"/>
                <a:sym typeface="Nunito"/>
              </a:rPr>
              <a:t>The maths arithmetic paper has a total of </a:t>
            </a:r>
            <a:r>
              <a:rPr kumimoji="0" lang="en-GB" sz="1800" b="0" i="0" u="none" strike="noStrike" kern="0" cap="none" spc="0" normalizeH="0" baseline="0" noProof="0" dirty="0">
                <a:ln>
                  <a:noFill/>
                </a:ln>
                <a:solidFill>
                  <a:srgbClr val="283593"/>
                </a:solidFill>
                <a:effectLst/>
                <a:uLnTx/>
                <a:uFillTx/>
                <a:latin typeface="Arial"/>
                <a:sym typeface="Nunito"/>
              </a:rPr>
              <a:t>40 marks</a:t>
            </a:r>
            <a:r>
              <a:rPr kumimoji="0" lang="en-GB" sz="1800" b="0" i="0" u="none" strike="noStrike" kern="0" cap="none" spc="0" normalizeH="0" baseline="0" noProof="0" dirty="0">
                <a:ln>
                  <a:noFill/>
                </a:ln>
                <a:solidFill>
                  <a:srgbClr val="000000"/>
                </a:solidFill>
                <a:effectLst/>
                <a:uLnTx/>
                <a:uFillTx/>
                <a:latin typeface="Arial"/>
                <a:sym typeface="Nunito"/>
              </a:rPr>
              <a:t>. </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endParaRPr kumimoji="0" lang="en-GB" sz="1800" b="0" i="0" u="none" strike="noStrike" kern="0" cap="none" spc="0" normalizeH="0" baseline="0" noProof="0" dirty="0">
              <a:ln>
                <a:noFill/>
              </a:ln>
              <a:solidFill>
                <a:srgbClr val="000000"/>
              </a:solidFill>
              <a:effectLst/>
              <a:uLnTx/>
              <a:uFillTx/>
              <a:latin typeface="Arial"/>
              <a:sym typeface="Nunito"/>
            </a:endParaRP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000000"/>
                </a:solidFill>
                <a:effectLst/>
                <a:uLnTx/>
                <a:uFillTx/>
                <a:latin typeface="Arial"/>
                <a:sym typeface="Nunito"/>
              </a:rPr>
              <a:t>The test covers the four operations (addition, subtraction, multiplication, division, including order of operations requiring BIDMAS), percentages of amounts and calculating with decimals and fractions. </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endParaRPr kumimoji="0" lang="en-GB" sz="1800" b="0" i="0" u="none" strike="noStrike" kern="0" cap="none" spc="0" normalizeH="0" baseline="0" noProof="0" dirty="0">
              <a:ln>
                <a:noFill/>
              </a:ln>
              <a:solidFill>
                <a:srgbClr val="000000"/>
              </a:solidFill>
              <a:effectLst/>
              <a:uLnTx/>
              <a:uFillTx/>
              <a:latin typeface="Arial"/>
              <a:sym typeface="Nunito"/>
            </a:endParaRP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000000"/>
                </a:solidFill>
                <a:effectLst/>
                <a:uLnTx/>
                <a:uFillTx/>
                <a:latin typeface="Arial"/>
                <a:sym typeface="Nunito"/>
              </a:rPr>
              <a:t>Example question: </a:t>
            </a:r>
          </a:p>
        </p:txBody>
      </p:sp>
      <p:pic>
        <p:nvPicPr>
          <p:cNvPr id="5" name="Picture 4">
            <a:extLst>
              <a:ext uri="{FF2B5EF4-FFF2-40B4-BE49-F238E27FC236}">
                <a16:creationId xmlns:a16="http://schemas.microsoft.com/office/drawing/2014/main" id="{CC67760F-58E6-446C-BB89-0B085CDCE5A1}"/>
              </a:ext>
            </a:extLst>
          </p:cNvPr>
          <p:cNvPicPr>
            <a:picLocks noChangeAspect="1"/>
          </p:cNvPicPr>
          <p:nvPr/>
        </p:nvPicPr>
        <p:blipFill>
          <a:blip r:embed="rId3"/>
          <a:stretch>
            <a:fillRect/>
          </a:stretch>
        </p:blipFill>
        <p:spPr>
          <a:xfrm>
            <a:off x="1809444" y="3429000"/>
            <a:ext cx="3942678" cy="1833149"/>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0A9ED123-B849-4871-B6E7-26027986312D}"/>
              </a:ext>
            </a:extLst>
          </p:cNvPr>
          <p:cNvPicPr>
            <a:picLocks noChangeAspect="1"/>
          </p:cNvPicPr>
          <p:nvPr/>
        </p:nvPicPr>
        <p:blipFill>
          <a:blip r:embed="rId4"/>
          <a:stretch>
            <a:fillRect/>
          </a:stretch>
        </p:blipFill>
        <p:spPr>
          <a:xfrm>
            <a:off x="5884984" y="2875464"/>
            <a:ext cx="4337802" cy="238668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559900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175CB791-129A-43DC-9B78-E036219BC069}"/>
              </a:ext>
            </a:extLst>
          </p:cNvPr>
          <p:cNvPicPr>
            <a:picLocks noChangeAspect="1"/>
          </p:cNvPicPr>
          <p:nvPr/>
        </p:nvPicPr>
        <p:blipFill>
          <a:blip r:embed="rId3"/>
          <a:stretch>
            <a:fillRect/>
          </a:stretch>
        </p:blipFill>
        <p:spPr>
          <a:xfrm>
            <a:off x="5546817" y="1736787"/>
            <a:ext cx="3746258" cy="1599405"/>
          </a:xfrm>
          <a:prstGeom prst="rect">
            <a:avLst/>
          </a:prstGeom>
          <a:effectLst>
            <a:outerShdw blurRad="50800" dist="38100" dir="2700000" algn="tl" rotWithShape="0">
              <a:prstClr val="black">
                <a:alpha val="40000"/>
              </a:prstClr>
            </a:outerShdw>
          </a:effectLst>
        </p:spPr>
      </p:pic>
      <p:sp>
        <p:nvSpPr>
          <p:cNvPr id="22" name="Title 1">
            <a:extLst>
              <a:ext uri="{FF2B5EF4-FFF2-40B4-BE49-F238E27FC236}">
                <a16:creationId xmlns:a16="http://schemas.microsoft.com/office/drawing/2014/main" id="{D4022044-9A86-47D8-86AA-7D6896E76D7B}"/>
              </a:ext>
            </a:extLst>
          </p:cNvPr>
          <p:cNvSpPr txBox="1">
            <a:spLocks/>
          </p:cNvSpPr>
          <p:nvPr/>
        </p:nvSpPr>
        <p:spPr>
          <a:xfrm>
            <a:off x="1132315" y="595071"/>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2400" b="0" i="0" u="none" strike="noStrike" kern="0" cap="none" spc="0" normalizeH="0" baseline="0" noProof="0" dirty="0">
                <a:ln>
                  <a:noFill/>
                </a:ln>
                <a:solidFill>
                  <a:srgbClr val="000000"/>
                </a:solidFill>
                <a:effectLst/>
                <a:uLnTx/>
                <a:uFillTx/>
                <a:latin typeface="Arial"/>
                <a:sym typeface="Nunito Sans SemiBold"/>
              </a:rPr>
              <a:t>Maths Paper 1 (Arithmetic)</a:t>
            </a:r>
          </a:p>
        </p:txBody>
      </p:sp>
      <p:sp>
        <p:nvSpPr>
          <p:cNvPr id="23" name="Text Placeholder 2">
            <a:extLst>
              <a:ext uri="{FF2B5EF4-FFF2-40B4-BE49-F238E27FC236}">
                <a16:creationId xmlns:a16="http://schemas.microsoft.com/office/drawing/2014/main" id="{62B66EFB-A8BA-4C5B-BF09-2AD8DF4E9419}"/>
              </a:ext>
            </a:extLst>
          </p:cNvPr>
          <p:cNvSpPr txBox="1">
            <a:spLocks/>
          </p:cNvSpPr>
          <p:nvPr/>
        </p:nvSpPr>
        <p:spPr>
          <a:xfrm>
            <a:off x="1132315" y="1201497"/>
            <a:ext cx="8520600"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600" b="0" i="0" u="none" strike="noStrike" kern="0" cap="none" spc="0" normalizeH="0" baseline="0" noProof="0" dirty="0">
                <a:ln>
                  <a:noFill/>
                </a:ln>
                <a:solidFill>
                  <a:srgbClr val="000000"/>
                </a:solidFill>
                <a:effectLst/>
                <a:uLnTx/>
                <a:uFillTx/>
                <a:latin typeface="Arial"/>
                <a:sym typeface="Nunito"/>
              </a:rPr>
              <a:t>Example questions: </a:t>
            </a:r>
          </a:p>
        </p:txBody>
      </p:sp>
      <p:pic>
        <p:nvPicPr>
          <p:cNvPr id="25" name="Picture 24">
            <a:extLst>
              <a:ext uri="{FF2B5EF4-FFF2-40B4-BE49-F238E27FC236}">
                <a16:creationId xmlns:a16="http://schemas.microsoft.com/office/drawing/2014/main" id="{3B948E63-015D-47AD-9968-ABE3D3FF2091}"/>
              </a:ext>
            </a:extLst>
          </p:cNvPr>
          <p:cNvPicPr>
            <a:picLocks noChangeAspect="1"/>
          </p:cNvPicPr>
          <p:nvPr/>
        </p:nvPicPr>
        <p:blipFill>
          <a:blip r:embed="rId4"/>
          <a:stretch>
            <a:fillRect/>
          </a:stretch>
        </p:blipFill>
        <p:spPr>
          <a:xfrm>
            <a:off x="1344608" y="1736787"/>
            <a:ext cx="3746256" cy="1602475"/>
          </a:xfrm>
          <a:prstGeom prst="rect">
            <a:avLst/>
          </a:prstGeom>
          <a:effectLst>
            <a:outerShdw blurRad="50800" dist="38100" dir="2700000" algn="tl" rotWithShape="0">
              <a:prstClr val="black">
                <a:alpha val="40000"/>
              </a:prstClr>
            </a:outerShdw>
          </a:effectLst>
        </p:spPr>
      </p:pic>
      <p:pic>
        <p:nvPicPr>
          <p:cNvPr id="26" name="Picture 25">
            <a:extLst>
              <a:ext uri="{FF2B5EF4-FFF2-40B4-BE49-F238E27FC236}">
                <a16:creationId xmlns:a16="http://schemas.microsoft.com/office/drawing/2014/main" id="{4C1495CC-10D2-40D8-9F63-F5B0175B94A4}"/>
              </a:ext>
            </a:extLst>
          </p:cNvPr>
          <p:cNvPicPr>
            <a:picLocks noChangeAspect="1"/>
          </p:cNvPicPr>
          <p:nvPr/>
        </p:nvPicPr>
        <p:blipFill>
          <a:blip r:embed="rId5"/>
          <a:stretch>
            <a:fillRect/>
          </a:stretch>
        </p:blipFill>
        <p:spPr>
          <a:xfrm>
            <a:off x="1344608" y="3592292"/>
            <a:ext cx="3746256" cy="1599404"/>
          </a:xfrm>
          <a:prstGeom prst="rect">
            <a:avLst/>
          </a:prstGeom>
          <a:effectLst>
            <a:outerShdw blurRad="50800" dist="38100" dir="2700000" algn="tl" rotWithShape="0">
              <a:prstClr val="black">
                <a:alpha val="40000"/>
              </a:prstClr>
            </a:outerShdw>
          </a:effectLst>
        </p:spPr>
      </p:pic>
      <p:pic>
        <p:nvPicPr>
          <p:cNvPr id="27" name="Picture 26">
            <a:extLst>
              <a:ext uri="{FF2B5EF4-FFF2-40B4-BE49-F238E27FC236}">
                <a16:creationId xmlns:a16="http://schemas.microsoft.com/office/drawing/2014/main" id="{AF10980A-21FB-456C-B9EC-49ECBB00DC4B}"/>
              </a:ext>
            </a:extLst>
          </p:cNvPr>
          <p:cNvPicPr>
            <a:picLocks noChangeAspect="1"/>
          </p:cNvPicPr>
          <p:nvPr/>
        </p:nvPicPr>
        <p:blipFill>
          <a:blip r:embed="rId6"/>
          <a:stretch>
            <a:fillRect/>
          </a:stretch>
        </p:blipFill>
        <p:spPr>
          <a:xfrm>
            <a:off x="5546817" y="3592292"/>
            <a:ext cx="3746256" cy="1599404"/>
          </a:xfrm>
          <a:prstGeom prst="rect">
            <a:avLst/>
          </a:prstGeom>
          <a:effectLst>
            <a:outerShdw blurRad="50800" dist="38100" dir="2700000" algn="tl" rotWithShape="0">
              <a:prstClr val="black">
                <a:alpha val="40000"/>
              </a:prstClr>
            </a:outerShdw>
          </a:effectLst>
        </p:spPr>
      </p:pic>
      <p:grpSp>
        <p:nvGrpSpPr>
          <p:cNvPr id="28" name="Group 27">
            <a:extLst>
              <a:ext uri="{FF2B5EF4-FFF2-40B4-BE49-F238E27FC236}">
                <a16:creationId xmlns:a16="http://schemas.microsoft.com/office/drawing/2014/main" id="{15B1B237-BF43-4099-9C58-68F1C96F7DA5}"/>
              </a:ext>
            </a:extLst>
          </p:cNvPr>
          <p:cNvGrpSpPr/>
          <p:nvPr/>
        </p:nvGrpSpPr>
        <p:grpSpPr>
          <a:xfrm>
            <a:off x="1855239" y="2293653"/>
            <a:ext cx="2654238" cy="880272"/>
            <a:chOff x="1034624" y="1730945"/>
            <a:chExt cx="2654238" cy="880272"/>
          </a:xfrm>
        </p:grpSpPr>
        <p:sp>
          <p:nvSpPr>
            <p:cNvPr id="29" name="Text Placeholder 2">
              <a:extLst>
                <a:ext uri="{FF2B5EF4-FFF2-40B4-BE49-F238E27FC236}">
                  <a16:creationId xmlns:a16="http://schemas.microsoft.com/office/drawing/2014/main" id="{32281711-1AF1-4573-8E18-457C3CBB02CB}"/>
                </a:ext>
              </a:extLst>
            </p:cNvPr>
            <p:cNvSpPr txBox="1">
              <a:spLocks/>
            </p:cNvSpPr>
            <p:nvPr/>
          </p:nvSpPr>
          <p:spPr>
            <a:xfrm>
              <a:off x="1034624" y="1730945"/>
              <a:ext cx="723838" cy="741773"/>
            </a:xfrm>
            <a:prstGeom prst="rect">
              <a:avLst/>
            </a:prstGeom>
            <a:solidFill>
              <a:srgbClr val="FFFFFF"/>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none" strike="noStrike" kern="0" cap="none" spc="0" normalizeH="0" baseline="0" noProof="0" dirty="0">
                  <a:ln>
                    <a:noFill/>
                  </a:ln>
                  <a:solidFill>
                    <a:srgbClr val="000000"/>
                  </a:solidFill>
                  <a:effectLst/>
                  <a:uLnTx/>
                  <a:uFillTx/>
                  <a:latin typeface="Arial"/>
                  <a:sym typeface="Nunito"/>
                </a:rPr>
                <a:t>   5.87</a:t>
              </a:r>
            </a:p>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sng" strike="noStrike" kern="0" cap="none" spc="0" normalizeH="0" baseline="0" noProof="0" dirty="0">
                  <a:ln>
                    <a:noFill/>
                  </a:ln>
                  <a:solidFill>
                    <a:srgbClr val="000000"/>
                  </a:solidFill>
                  <a:effectLst/>
                  <a:uLnTx/>
                  <a:uFillTx/>
                  <a:latin typeface="Arial"/>
                  <a:sym typeface="Nunito"/>
                </a:rPr>
                <a:t>+ 3.123</a:t>
              </a:r>
            </a:p>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sng" strike="noStrike" kern="0" cap="none" spc="0" normalizeH="0" baseline="0" noProof="0" dirty="0">
                  <a:ln>
                    <a:noFill/>
                  </a:ln>
                  <a:solidFill>
                    <a:srgbClr val="000000"/>
                  </a:solidFill>
                  <a:effectLst/>
                  <a:uLnTx/>
                  <a:uFillTx/>
                  <a:latin typeface="Arial"/>
                  <a:sym typeface="Nunito"/>
                </a:rPr>
                <a:t>   8.993</a:t>
              </a:r>
            </a:p>
          </p:txBody>
        </p:sp>
        <p:sp>
          <p:nvSpPr>
            <p:cNvPr id="30" name="TextBox 29">
              <a:extLst>
                <a:ext uri="{FF2B5EF4-FFF2-40B4-BE49-F238E27FC236}">
                  <a16:creationId xmlns:a16="http://schemas.microsoft.com/office/drawing/2014/main" id="{26D2164A-14FB-475B-A4FB-CE7463BD5DD0}"/>
                </a:ext>
              </a:extLst>
            </p:cNvPr>
            <p:cNvSpPr txBox="1"/>
            <p:nvPr/>
          </p:nvSpPr>
          <p:spPr>
            <a:xfrm>
              <a:off x="3067538" y="2334218"/>
              <a:ext cx="621324" cy="276999"/>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GB" sz="1200" b="0" i="0" u="none" strike="noStrike" kern="0" cap="none" spc="0" normalizeH="0" baseline="0" noProof="0" dirty="0">
                  <a:ln>
                    <a:noFill/>
                  </a:ln>
                  <a:solidFill>
                    <a:srgbClr val="000000"/>
                  </a:solidFill>
                  <a:effectLst/>
                  <a:uLnTx/>
                  <a:uFillTx/>
                  <a:latin typeface="Arial"/>
                  <a:cs typeface="Arial"/>
                  <a:sym typeface="Arial"/>
                </a:rPr>
                <a:t>8.993</a:t>
              </a:r>
            </a:p>
          </p:txBody>
        </p:sp>
      </p:grpSp>
      <p:grpSp>
        <p:nvGrpSpPr>
          <p:cNvPr id="31" name="Group 30">
            <a:extLst>
              <a:ext uri="{FF2B5EF4-FFF2-40B4-BE49-F238E27FC236}">
                <a16:creationId xmlns:a16="http://schemas.microsoft.com/office/drawing/2014/main" id="{36AA2883-C00E-4840-97D2-63A2AE680FC6}"/>
              </a:ext>
            </a:extLst>
          </p:cNvPr>
          <p:cNvGrpSpPr/>
          <p:nvPr/>
        </p:nvGrpSpPr>
        <p:grpSpPr>
          <a:xfrm>
            <a:off x="6040378" y="1846337"/>
            <a:ext cx="739010" cy="1102965"/>
            <a:chOff x="5219763" y="1283629"/>
            <a:chExt cx="739010" cy="1102965"/>
          </a:xfrm>
        </p:grpSpPr>
        <p:sp>
          <p:nvSpPr>
            <p:cNvPr id="32" name="Text Placeholder 2">
              <a:extLst>
                <a:ext uri="{FF2B5EF4-FFF2-40B4-BE49-F238E27FC236}">
                  <a16:creationId xmlns:a16="http://schemas.microsoft.com/office/drawing/2014/main" id="{7C51B886-07D7-47C8-BA00-0DBB7991D918}"/>
                </a:ext>
              </a:extLst>
            </p:cNvPr>
            <p:cNvSpPr txBox="1">
              <a:spLocks/>
            </p:cNvSpPr>
            <p:nvPr/>
          </p:nvSpPr>
          <p:spPr>
            <a:xfrm>
              <a:off x="5219763" y="1644821"/>
              <a:ext cx="485468" cy="741773"/>
            </a:xfrm>
            <a:prstGeom prst="rect">
              <a:avLst/>
            </a:prstGeom>
            <a:solidFill>
              <a:srgbClr val="FFFFFF"/>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none" strike="noStrike" kern="0" cap="none" spc="0" normalizeH="0" baseline="0" noProof="0" dirty="0">
                  <a:ln>
                    <a:noFill/>
                  </a:ln>
                  <a:solidFill>
                    <a:srgbClr val="000000"/>
                  </a:solidFill>
                  <a:effectLst/>
                  <a:uLnTx/>
                  <a:uFillTx/>
                  <a:latin typeface="Arial"/>
                  <a:sym typeface="Nunito"/>
                </a:rPr>
                <a:t>  87</a:t>
              </a:r>
            </a:p>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sng" strike="noStrike" kern="0" cap="none" spc="0" normalizeH="0" baseline="0" noProof="0" dirty="0">
                  <a:ln>
                    <a:noFill/>
                  </a:ln>
                  <a:solidFill>
                    <a:srgbClr val="000000"/>
                  </a:solidFill>
                  <a:effectLst/>
                  <a:uLnTx/>
                  <a:uFillTx/>
                  <a:latin typeface="Arial"/>
                  <a:sym typeface="Nunito"/>
                </a:rPr>
                <a:t>- 65</a:t>
              </a:r>
            </a:p>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sng" strike="noStrike" kern="0" cap="none" spc="0" normalizeH="0" baseline="0" noProof="0" dirty="0">
                  <a:ln>
                    <a:noFill/>
                  </a:ln>
                  <a:solidFill>
                    <a:srgbClr val="000000"/>
                  </a:solidFill>
                  <a:effectLst/>
                  <a:uLnTx/>
                  <a:uFillTx/>
                  <a:latin typeface="Arial"/>
                  <a:sym typeface="Nunito"/>
                </a:rPr>
                <a:t>  22</a:t>
              </a:r>
            </a:p>
          </p:txBody>
        </p:sp>
        <p:sp>
          <p:nvSpPr>
            <p:cNvPr id="33" name="TextBox 32">
              <a:extLst>
                <a:ext uri="{FF2B5EF4-FFF2-40B4-BE49-F238E27FC236}">
                  <a16:creationId xmlns:a16="http://schemas.microsoft.com/office/drawing/2014/main" id="{6427BC44-0E23-4E04-84A9-B6783F2E9EA4}"/>
                </a:ext>
              </a:extLst>
            </p:cNvPr>
            <p:cNvSpPr txBox="1"/>
            <p:nvPr/>
          </p:nvSpPr>
          <p:spPr>
            <a:xfrm>
              <a:off x="5337449" y="1283629"/>
              <a:ext cx="621324" cy="276999"/>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GB" sz="1200" b="0" i="0" u="none" strike="noStrike" kern="0" cap="none" spc="0" normalizeH="0" baseline="0" noProof="0" dirty="0">
                  <a:ln>
                    <a:noFill/>
                  </a:ln>
                  <a:solidFill>
                    <a:srgbClr val="000000"/>
                  </a:solidFill>
                  <a:effectLst/>
                  <a:uLnTx/>
                  <a:uFillTx/>
                  <a:latin typeface="Arial"/>
                  <a:cs typeface="Arial"/>
                  <a:sym typeface="Arial"/>
                </a:rPr>
                <a:t>22</a:t>
              </a:r>
            </a:p>
          </p:txBody>
        </p:sp>
      </p:grpSp>
      <p:grpSp>
        <p:nvGrpSpPr>
          <p:cNvPr id="34" name="Group 33">
            <a:extLst>
              <a:ext uri="{FF2B5EF4-FFF2-40B4-BE49-F238E27FC236}">
                <a16:creationId xmlns:a16="http://schemas.microsoft.com/office/drawing/2014/main" id="{75AE95BD-EF91-46EE-AA3E-ED0B17B20237}"/>
              </a:ext>
            </a:extLst>
          </p:cNvPr>
          <p:cNvGrpSpPr/>
          <p:nvPr/>
        </p:nvGrpSpPr>
        <p:grpSpPr>
          <a:xfrm>
            <a:off x="1855238" y="4094944"/>
            <a:ext cx="2646424" cy="935135"/>
            <a:chOff x="1034623" y="3532236"/>
            <a:chExt cx="2646424" cy="935135"/>
          </a:xfrm>
        </p:grpSpPr>
        <p:sp>
          <p:nvSpPr>
            <p:cNvPr id="35" name="Text Placeholder 2">
              <a:extLst>
                <a:ext uri="{FF2B5EF4-FFF2-40B4-BE49-F238E27FC236}">
                  <a16:creationId xmlns:a16="http://schemas.microsoft.com/office/drawing/2014/main" id="{D2BD7FEA-B9FB-4964-9134-601A7B2B4318}"/>
                </a:ext>
              </a:extLst>
            </p:cNvPr>
            <p:cNvSpPr txBox="1">
              <a:spLocks/>
            </p:cNvSpPr>
            <p:nvPr/>
          </p:nvSpPr>
          <p:spPr>
            <a:xfrm>
              <a:off x="1034623" y="3532236"/>
              <a:ext cx="1544454" cy="492687"/>
            </a:xfrm>
            <a:prstGeom prst="rect">
              <a:avLst/>
            </a:prstGeom>
            <a:solidFill>
              <a:srgbClr val="FFFFFF"/>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none" strike="noStrike" kern="0" cap="none" spc="0" normalizeH="0" baseline="0" noProof="0" dirty="0">
                  <a:ln>
                    <a:noFill/>
                  </a:ln>
                  <a:solidFill>
                    <a:srgbClr val="000000"/>
                  </a:solidFill>
                  <a:effectLst/>
                  <a:uLnTx/>
                  <a:uFillTx/>
                  <a:latin typeface="Arial"/>
                  <a:sym typeface="Nunito"/>
                </a:rPr>
                <a:t>60 ÷ (30 - 24)</a:t>
              </a:r>
            </a:p>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none" strike="noStrike" kern="0" cap="none" spc="0" normalizeH="0" baseline="0" noProof="0" dirty="0">
                  <a:ln>
                    <a:noFill/>
                  </a:ln>
                  <a:solidFill>
                    <a:srgbClr val="000000"/>
                  </a:solidFill>
                  <a:effectLst/>
                  <a:uLnTx/>
                  <a:uFillTx/>
                  <a:latin typeface="Arial"/>
                  <a:sym typeface="Nunito"/>
                </a:rPr>
                <a:t>60 ÷      6       = 10</a:t>
              </a:r>
            </a:p>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endParaRPr kumimoji="0" lang="en-GB" sz="1200" b="0" i="0" u="sng" strike="noStrike" kern="0" cap="none" spc="0" normalizeH="0" baseline="0" noProof="0" dirty="0">
                <a:ln>
                  <a:noFill/>
                </a:ln>
                <a:solidFill>
                  <a:srgbClr val="000000"/>
                </a:solidFill>
                <a:effectLst/>
                <a:uLnTx/>
                <a:uFillTx/>
                <a:latin typeface="Arial"/>
                <a:sym typeface="Nunito"/>
              </a:endParaRPr>
            </a:p>
          </p:txBody>
        </p:sp>
        <p:sp>
          <p:nvSpPr>
            <p:cNvPr id="36" name="TextBox 35">
              <a:extLst>
                <a:ext uri="{FF2B5EF4-FFF2-40B4-BE49-F238E27FC236}">
                  <a16:creationId xmlns:a16="http://schemas.microsoft.com/office/drawing/2014/main" id="{3D65A9BB-3A47-4A2E-A96A-59C3EF159B6C}"/>
                </a:ext>
              </a:extLst>
            </p:cNvPr>
            <p:cNvSpPr txBox="1"/>
            <p:nvPr/>
          </p:nvSpPr>
          <p:spPr>
            <a:xfrm>
              <a:off x="3059723" y="4190372"/>
              <a:ext cx="621324" cy="276999"/>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GB" sz="1200" b="0" i="0" u="none" strike="noStrike" kern="0" cap="none" spc="0" normalizeH="0" baseline="0" noProof="0" dirty="0">
                  <a:ln>
                    <a:noFill/>
                  </a:ln>
                  <a:solidFill>
                    <a:srgbClr val="000000"/>
                  </a:solidFill>
                  <a:effectLst/>
                  <a:uLnTx/>
                  <a:uFillTx/>
                  <a:latin typeface="Arial"/>
                  <a:cs typeface="Arial"/>
                  <a:sym typeface="Arial"/>
                </a:rPr>
                <a:t>10</a:t>
              </a:r>
            </a:p>
          </p:txBody>
        </p:sp>
      </p:grpSp>
      <p:grpSp>
        <p:nvGrpSpPr>
          <p:cNvPr id="37" name="Group 36">
            <a:extLst>
              <a:ext uri="{FF2B5EF4-FFF2-40B4-BE49-F238E27FC236}">
                <a16:creationId xmlns:a16="http://schemas.microsoft.com/office/drawing/2014/main" id="{55AE0E6A-D93B-477A-AB08-92FBD34432E0}"/>
              </a:ext>
            </a:extLst>
          </p:cNvPr>
          <p:cNvGrpSpPr/>
          <p:nvPr/>
        </p:nvGrpSpPr>
        <p:grpSpPr>
          <a:xfrm>
            <a:off x="6040377" y="4096152"/>
            <a:ext cx="2669867" cy="933926"/>
            <a:chOff x="5219762" y="3533444"/>
            <a:chExt cx="2669867" cy="933926"/>
          </a:xfrm>
        </p:grpSpPr>
        <p:sp>
          <p:nvSpPr>
            <p:cNvPr id="38" name="Text Placeholder 2">
              <a:extLst>
                <a:ext uri="{FF2B5EF4-FFF2-40B4-BE49-F238E27FC236}">
                  <a16:creationId xmlns:a16="http://schemas.microsoft.com/office/drawing/2014/main" id="{D90121F1-F007-4AD7-B744-09B2DF78B798}"/>
                </a:ext>
              </a:extLst>
            </p:cNvPr>
            <p:cNvSpPr txBox="1">
              <a:spLocks/>
            </p:cNvSpPr>
            <p:nvPr/>
          </p:nvSpPr>
          <p:spPr>
            <a:xfrm>
              <a:off x="5219762" y="3533444"/>
              <a:ext cx="1587437" cy="491480"/>
            </a:xfrm>
            <a:prstGeom prst="rect">
              <a:avLst/>
            </a:prstGeom>
            <a:solidFill>
              <a:srgbClr val="FFFFFF"/>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none" strike="noStrike" kern="0" cap="none" spc="0" normalizeH="0" baseline="0" noProof="0" dirty="0">
                  <a:ln>
                    <a:noFill/>
                  </a:ln>
                  <a:solidFill>
                    <a:srgbClr val="000000"/>
                  </a:solidFill>
                  <a:effectLst/>
                  <a:uLnTx/>
                  <a:uFillTx/>
                  <a:latin typeface="Arial"/>
                  <a:sym typeface="Nunito"/>
                </a:rPr>
                <a:t>10% of 3,000 = 300</a:t>
              </a:r>
            </a:p>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r>
                <a:rPr kumimoji="0" lang="en-GB" sz="1200" b="0" i="0" u="none" strike="noStrike" kern="0" cap="none" spc="0" normalizeH="0" baseline="0" noProof="0" dirty="0">
                  <a:ln>
                    <a:noFill/>
                  </a:ln>
                  <a:solidFill>
                    <a:srgbClr val="000000"/>
                  </a:solidFill>
                  <a:effectLst/>
                  <a:uLnTx/>
                  <a:uFillTx/>
                  <a:latin typeface="Arial"/>
                  <a:sym typeface="Nunito"/>
                </a:rPr>
                <a:t>20% of 3,000 = 600 </a:t>
              </a:r>
              <a:endParaRPr kumimoji="0" lang="en-GB" sz="1200" b="0" i="0" u="sng" strike="noStrike" kern="0" cap="none" spc="0" normalizeH="0" baseline="0" noProof="0" dirty="0">
                <a:ln>
                  <a:noFill/>
                </a:ln>
                <a:solidFill>
                  <a:srgbClr val="000000"/>
                </a:solidFill>
                <a:effectLst/>
                <a:uLnTx/>
                <a:uFillTx/>
                <a:latin typeface="Arial"/>
                <a:sym typeface="Nunito"/>
              </a:endParaRPr>
            </a:p>
          </p:txBody>
        </p:sp>
        <p:sp>
          <p:nvSpPr>
            <p:cNvPr id="39" name="TextBox 38">
              <a:extLst>
                <a:ext uri="{FF2B5EF4-FFF2-40B4-BE49-F238E27FC236}">
                  <a16:creationId xmlns:a16="http://schemas.microsoft.com/office/drawing/2014/main" id="{FF21DBD1-1DA2-4028-AD64-3CFC90C16F35}"/>
                </a:ext>
              </a:extLst>
            </p:cNvPr>
            <p:cNvSpPr txBox="1"/>
            <p:nvPr/>
          </p:nvSpPr>
          <p:spPr>
            <a:xfrm>
              <a:off x="7268305" y="4190371"/>
              <a:ext cx="621324" cy="276999"/>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GB" sz="1200" b="0" i="0" u="none" strike="noStrike" kern="0" cap="none" spc="0" normalizeH="0" baseline="0" noProof="0" dirty="0">
                  <a:ln>
                    <a:noFill/>
                  </a:ln>
                  <a:solidFill>
                    <a:srgbClr val="000000"/>
                  </a:solidFill>
                  <a:effectLst/>
                  <a:uLnTx/>
                  <a:uFillTx/>
                  <a:latin typeface="Arial"/>
                  <a:cs typeface="Arial"/>
                  <a:sym typeface="Arial"/>
                </a:rPr>
                <a:t>600</a:t>
              </a:r>
            </a:p>
          </p:txBody>
        </p:sp>
      </p:grpSp>
    </p:spTree>
    <p:extLst>
      <p:ext uri="{BB962C8B-B14F-4D97-AF65-F5344CB8AC3E}">
        <p14:creationId xmlns:p14="http://schemas.microsoft.com/office/powerpoint/2010/main" val="2466094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3DC4E077-93B6-4210-A040-8417C18BF5CA}"/>
              </a:ext>
            </a:extLst>
          </p:cNvPr>
          <p:cNvSpPr txBox="1">
            <a:spLocks/>
          </p:cNvSpPr>
          <p:nvPr/>
        </p:nvSpPr>
        <p:spPr>
          <a:xfrm>
            <a:off x="1140608" y="516478"/>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2400" b="0" i="0" u="none" strike="noStrike" kern="0" cap="none" spc="0" normalizeH="0" baseline="0" noProof="0" dirty="0">
                <a:ln>
                  <a:noFill/>
                </a:ln>
                <a:solidFill>
                  <a:srgbClr val="000000"/>
                </a:solidFill>
                <a:effectLst/>
                <a:uLnTx/>
                <a:uFillTx/>
                <a:latin typeface="Arial"/>
                <a:sym typeface="Nunito Sans SemiBold"/>
              </a:rPr>
              <a:t>Maths Paper 1 (Arithmetic)</a:t>
            </a:r>
          </a:p>
        </p:txBody>
      </p:sp>
      <p:sp>
        <p:nvSpPr>
          <p:cNvPr id="12" name="Text Placeholder 2">
            <a:extLst>
              <a:ext uri="{FF2B5EF4-FFF2-40B4-BE49-F238E27FC236}">
                <a16:creationId xmlns:a16="http://schemas.microsoft.com/office/drawing/2014/main" id="{9CAF175D-CDFF-4442-964D-57E859241F7B}"/>
              </a:ext>
            </a:extLst>
          </p:cNvPr>
          <p:cNvSpPr txBox="1">
            <a:spLocks/>
          </p:cNvSpPr>
          <p:nvPr/>
        </p:nvSpPr>
        <p:spPr>
          <a:xfrm>
            <a:off x="1226100" y="1244034"/>
            <a:ext cx="8520600"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600" b="0" i="0" u="none" strike="noStrike" kern="0" cap="none" spc="0" normalizeH="0" baseline="0" noProof="0" dirty="0">
                <a:ln>
                  <a:noFill/>
                </a:ln>
                <a:solidFill>
                  <a:srgbClr val="000000"/>
                </a:solidFill>
                <a:effectLst/>
                <a:uLnTx/>
                <a:uFillTx/>
                <a:latin typeface="Arial"/>
                <a:sym typeface="Nunito"/>
              </a:rPr>
              <a:t>Example questions: </a:t>
            </a:r>
          </a:p>
        </p:txBody>
      </p:sp>
      <p:pic>
        <p:nvPicPr>
          <p:cNvPr id="14" name="Picture 13">
            <a:extLst>
              <a:ext uri="{FF2B5EF4-FFF2-40B4-BE49-F238E27FC236}">
                <a16:creationId xmlns:a16="http://schemas.microsoft.com/office/drawing/2014/main" id="{A9035346-9EA7-490D-BF86-7D056B4650D0}"/>
              </a:ext>
            </a:extLst>
          </p:cNvPr>
          <p:cNvPicPr>
            <a:picLocks noChangeAspect="1"/>
          </p:cNvPicPr>
          <p:nvPr/>
        </p:nvPicPr>
        <p:blipFill>
          <a:blip r:embed="rId3"/>
          <a:stretch>
            <a:fillRect/>
          </a:stretch>
        </p:blipFill>
        <p:spPr>
          <a:xfrm>
            <a:off x="1438394" y="3429000"/>
            <a:ext cx="3746255" cy="1738949"/>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A711173F-9967-4371-9ADC-DA82CED84B0F}"/>
              </a:ext>
            </a:extLst>
          </p:cNvPr>
          <p:cNvPicPr>
            <a:picLocks noChangeAspect="1"/>
          </p:cNvPicPr>
          <p:nvPr/>
        </p:nvPicPr>
        <p:blipFill>
          <a:blip r:embed="rId4"/>
          <a:stretch>
            <a:fillRect/>
          </a:stretch>
        </p:blipFill>
        <p:spPr>
          <a:xfrm>
            <a:off x="1438394" y="1678811"/>
            <a:ext cx="3746255" cy="1599404"/>
          </a:xfrm>
          <a:prstGeom prst="rect">
            <a:avLst/>
          </a:prstGeom>
          <a:effectLst>
            <a:outerShdw blurRad="50800" dist="38100" dir="2700000" algn="tl" rotWithShape="0">
              <a:prstClr val="black">
                <a:alpha val="40000"/>
              </a:prstClr>
            </a:outerShdw>
          </a:effectLst>
        </p:spPr>
      </p:pic>
      <p:pic>
        <p:nvPicPr>
          <p:cNvPr id="16" name="Picture 15">
            <a:extLst>
              <a:ext uri="{FF2B5EF4-FFF2-40B4-BE49-F238E27FC236}">
                <a16:creationId xmlns:a16="http://schemas.microsoft.com/office/drawing/2014/main" id="{0E361981-225B-4460-8878-07565EB7AF82}"/>
              </a:ext>
            </a:extLst>
          </p:cNvPr>
          <p:cNvPicPr>
            <a:picLocks noChangeAspect="1"/>
          </p:cNvPicPr>
          <p:nvPr/>
        </p:nvPicPr>
        <p:blipFill>
          <a:blip r:embed="rId5"/>
          <a:stretch>
            <a:fillRect/>
          </a:stretch>
        </p:blipFill>
        <p:spPr>
          <a:xfrm>
            <a:off x="5647770" y="1991990"/>
            <a:ext cx="3949522" cy="3175960"/>
          </a:xfrm>
          <a:prstGeom prst="rect">
            <a:avLst/>
          </a:prstGeom>
          <a:effectLst>
            <a:outerShdw blurRad="50800" dist="38100" dir="2700000" algn="tl" rotWithShape="0">
              <a:prstClr val="black">
                <a:alpha val="40000"/>
              </a:prstClr>
            </a:outerShdw>
          </a:effectLst>
        </p:spPr>
      </p:pic>
      <p:grpSp>
        <p:nvGrpSpPr>
          <p:cNvPr id="17" name="Group 16">
            <a:extLst>
              <a:ext uri="{FF2B5EF4-FFF2-40B4-BE49-F238E27FC236}">
                <a16:creationId xmlns:a16="http://schemas.microsoft.com/office/drawing/2014/main" id="{B1661EC5-4D0C-4AE9-B1CA-3D059BDF38FC}"/>
              </a:ext>
            </a:extLst>
          </p:cNvPr>
          <p:cNvGrpSpPr/>
          <p:nvPr/>
        </p:nvGrpSpPr>
        <p:grpSpPr>
          <a:xfrm>
            <a:off x="1957049" y="2188237"/>
            <a:ext cx="2278889" cy="991591"/>
            <a:chOff x="1042649" y="1683505"/>
            <a:chExt cx="2278889" cy="991591"/>
          </a:xfrm>
        </p:grpSpPr>
        <mc:AlternateContent xmlns:mc="http://schemas.openxmlformats.org/markup-compatibility/2006" xmlns:a14="http://schemas.microsoft.com/office/drawing/2010/main">
          <mc:Choice Requires="a14">
            <p:sp>
              <p:nvSpPr>
                <p:cNvPr id="18" name="Text Placeholder 2">
                  <a:extLst>
                    <a:ext uri="{FF2B5EF4-FFF2-40B4-BE49-F238E27FC236}">
                      <a16:creationId xmlns:a16="http://schemas.microsoft.com/office/drawing/2014/main" id="{57D42089-F131-44FF-BA73-16B807BCA517}"/>
                    </a:ext>
                  </a:extLst>
                </p:cNvPr>
                <p:cNvSpPr txBox="1">
                  <a:spLocks/>
                </p:cNvSpPr>
                <p:nvPr/>
              </p:nvSpPr>
              <p:spPr>
                <a:xfrm>
                  <a:off x="1042649" y="1683505"/>
                  <a:ext cx="887751" cy="492687"/>
                </a:xfrm>
                <a:prstGeom prst="rect">
                  <a:avLst/>
                </a:prstGeom>
                <a:solidFill>
                  <a:srgbClr val="FFFFFF"/>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14:m>
                    <m:oMath xmlns:m="http://schemas.openxmlformats.org/officeDocument/2006/math">
                      <m:f>
                        <m:fPr>
                          <m:ctrlPr>
                            <a:rPr kumimoji="0" lang="en-GB" sz="1200" b="0" i="1" u="none" strike="noStrike" kern="0" cap="none" spc="0" normalizeH="0" baseline="0" noProof="0" dirty="0" smtClean="0">
                              <a:ln>
                                <a:noFill/>
                              </a:ln>
                              <a:solidFill>
                                <a:srgbClr val="000000"/>
                              </a:solidFill>
                              <a:effectLst/>
                              <a:uLnTx/>
                              <a:uFillTx/>
                              <a:latin typeface="Cambria Math" panose="02040503050406030204" pitchFamily="18" charset="0"/>
                              <a:sym typeface="Nunito"/>
                            </a:rPr>
                          </m:ctrlPr>
                        </m:fPr>
                        <m:num>
                          <m:r>
                            <m:rPr>
                              <m:nor/>
                            </m:rPr>
                            <a:rPr kumimoji="0" lang="en-US" sz="1200" b="0" i="0" u="none" strike="noStrike" kern="0" cap="none" spc="0" normalizeH="0" baseline="0" noProof="0" dirty="0" smtClean="0">
                              <a:ln>
                                <a:noFill/>
                              </a:ln>
                              <a:solidFill>
                                <a:srgbClr val="000000"/>
                              </a:solidFill>
                              <a:effectLst/>
                              <a:uLnTx/>
                              <a:uFillTx/>
                              <a:latin typeface="Arial"/>
                              <a:sym typeface="Nunito"/>
                            </a:rPr>
                            <m:t>10</m:t>
                          </m:r>
                        </m:num>
                        <m:den>
                          <m:r>
                            <m:rPr>
                              <m:nor/>
                            </m:rPr>
                            <a:rPr kumimoji="0" lang="en-US" sz="1200" b="0" i="0" u="none" strike="noStrike" kern="0" cap="none" spc="0" normalizeH="0" baseline="0" noProof="0" dirty="0" smtClean="0">
                              <a:ln>
                                <a:noFill/>
                              </a:ln>
                              <a:solidFill>
                                <a:srgbClr val="000000"/>
                              </a:solidFill>
                              <a:effectLst/>
                              <a:uLnTx/>
                              <a:uFillTx/>
                              <a:latin typeface="Arial"/>
                              <a:sym typeface="Nunito"/>
                            </a:rPr>
                            <m:t>7</m:t>
                          </m:r>
                        </m:den>
                      </m:f>
                    </m:oMath>
                  </a14:m>
                  <a:r>
                    <a:rPr kumimoji="0" lang="en-GB" sz="1200" b="0" i="0" u="none" strike="noStrike" kern="0" cap="none" spc="0" normalizeH="0" baseline="0" noProof="0" dirty="0">
                      <a:ln>
                        <a:noFill/>
                      </a:ln>
                      <a:solidFill>
                        <a:srgbClr val="000000"/>
                      </a:solidFill>
                      <a:effectLst/>
                      <a:uLnTx/>
                      <a:uFillTx/>
                      <a:latin typeface="Arial"/>
                      <a:sym typeface="Nunito"/>
                    </a:rPr>
                    <a:t> - </a:t>
                  </a:r>
                  <a14:m>
                    <m:oMath xmlns:m="http://schemas.openxmlformats.org/officeDocument/2006/math">
                      <m:f>
                        <m:fPr>
                          <m:ctrlPr>
                            <a:rPr kumimoji="0" lang="en-GB" sz="1200" b="0" i="1" u="none" strike="noStrike" kern="0" cap="none" spc="0" normalizeH="0" baseline="0" noProof="0" dirty="0">
                              <a:ln>
                                <a:noFill/>
                              </a:ln>
                              <a:solidFill>
                                <a:srgbClr val="000000"/>
                              </a:solidFill>
                              <a:effectLst/>
                              <a:uLnTx/>
                              <a:uFillTx/>
                              <a:latin typeface="Cambria Math" panose="02040503050406030204" pitchFamily="18" charset="0"/>
                              <a:sym typeface="Nunito"/>
                            </a:rPr>
                          </m:ctrlPr>
                        </m:fPr>
                        <m:num>
                          <m:r>
                            <m:rPr>
                              <m:nor/>
                            </m:rPr>
                            <a:rPr kumimoji="0" lang="en-US" sz="1200" b="0" i="0" u="none" strike="noStrike" kern="0" cap="none" spc="0" normalizeH="0" baseline="0" noProof="0" dirty="0" smtClean="0">
                              <a:ln>
                                <a:noFill/>
                              </a:ln>
                              <a:solidFill>
                                <a:srgbClr val="000000"/>
                              </a:solidFill>
                              <a:effectLst/>
                              <a:uLnTx/>
                              <a:uFillTx/>
                              <a:latin typeface="Arial"/>
                              <a:sym typeface="Nunito"/>
                            </a:rPr>
                            <m:t>4</m:t>
                          </m:r>
                        </m:num>
                        <m:den>
                          <m:r>
                            <m:rPr>
                              <m:nor/>
                            </m:rPr>
                            <a:rPr kumimoji="0" lang="en-US" sz="1200" b="0" i="0" u="none" strike="noStrike" kern="0" cap="none" spc="0" normalizeH="0" baseline="0" noProof="0" dirty="0">
                              <a:ln>
                                <a:noFill/>
                              </a:ln>
                              <a:solidFill>
                                <a:srgbClr val="000000"/>
                              </a:solidFill>
                              <a:effectLst/>
                              <a:uLnTx/>
                              <a:uFillTx/>
                              <a:latin typeface="Arial"/>
                              <a:sym typeface="Nunito"/>
                            </a:rPr>
                            <m:t>7</m:t>
                          </m:r>
                        </m:den>
                      </m:f>
                    </m:oMath>
                  </a14:m>
                  <a:r>
                    <a:rPr kumimoji="0" lang="en-GB" sz="1200" b="0" i="0" u="none" strike="noStrike" kern="0" cap="none" spc="0" normalizeH="0" baseline="0" noProof="0" dirty="0">
                      <a:ln>
                        <a:noFill/>
                      </a:ln>
                      <a:solidFill>
                        <a:srgbClr val="000000"/>
                      </a:solidFill>
                      <a:effectLst/>
                      <a:uLnTx/>
                      <a:uFillTx/>
                      <a:latin typeface="Arial"/>
                      <a:sym typeface="Nunito"/>
                    </a:rPr>
                    <a:t> = </a:t>
                  </a:r>
                  <a14:m>
                    <m:oMath xmlns:m="http://schemas.openxmlformats.org/officeDocument/2006/math">
                      <m:f>
                        <m:fPr>
                          <m:ctrlPr>
                            <a:rPr kumimoji="0" lang="en-GB" sz="1200" b="0" i="1" u="none" strike="noStrike" kern="0" cap="none" spc="0" normalizeH="0" baseline="0" noProof="0" dirty="0">
                              <a:ln>
                                <a:noFill/>
                              </a:ln>
                              <a:solidFill>
                                <a:srgbClr val="000000"/>
                              </a:solidFill>
                              <a:effectLst/>
                              <a:uLnTx/>
                              <a:uFillTx/>
                              <a:latin typeface="Cambria Math" panose="02040503050406030204" pitchFamily="18" charset="0"/>
                              <a:sym typeface="Nunito"/>
                            </a:rPr>
                          </m:ctrlPr>
                        </m:fPr>
                        <m:num>
                          <m:r>
                            <m:rPr>
                              <m:nor/>
                            </m:rPr>
                            <a:rPr kumimoji="0" lang="en-US" sz="1200" b="0" i="0" u="none" strike="noStrike" kern="0" cap="none" spc="0" normalizeH="0" baseline="0" noProof="0" dirty="0" smtClean="0">
                              <a:ln>
                                <a:noFill/>
                              </a:ln>
                              <a:solidFill>
                                <a:srgbClr val="000000"/>
                              </a:solidFill>
                              <a:effectLst/>
                              <a:uLnTx/>
                              <a:uFillTx/>
                              <a:latin typeface="Arial"/>
                              <a:sym typeface="Nunito"/>
                            </a:rPr>
                            <m:t>6</m:t>
                          </m:r>
                        </m:num>
                        <m:den>
                          <m:r>
                            <m:rPr>
                              <m:nor/>
                            </m:rPr>
                            <a:rPr kumimoji="0" lang="en-US" sz="1200" b="0" i="0" u="none" strike="noStrike" kern="0" cap="none" spc="0" normalizeH="0" baseline="0" noProof="0" dirty="0">
                              <a:ln>
                                <a:noFill/>
                              </a:ln>
                              <a:solidFill>
                                <a:srgbClr val="000000"/>
                              </a:solidFill>
                              <a:effectLst/>
                              <a:uLnTx/>
                              <a:uFillTx/>
                              <a:latin typeface="Arial"/>
                              <a:sym typeface="Nunito"/>
                            </a:rPr>
                            <m:t>7</m:t>
                          </m:r>
                        </m:den>
                      </m:f>
                    </m:oMath>
                  </a14:m>
                  <a:endParaRPr kumimoji="0" lang="en-GB" sz="1200" b="0" i="0" u="none" strike="noStrike" kern="0" cap="none" spc="0" normalizeH="0" baseline="0" noProof="0" dirty="0">
                    <a:ln>
                      <a:noFill/>
                    </a:ln>
                    <a:solidFill>
                      <a:srgbClr val="000000"/>
                    </a:solidFill>
                    <a:effectLst/>
                    <a:uLnTx/>
                    <a:uFillTx/>
                    <a:latin typeface="Arial"/>
                    <a:sym typeface="Nunito"/>
                  </a:endParaRPr>
                </a:p>
                <a:p>
                  <a:pPr marL="0" marR="0" lvl="0" indent="0" algn="l" defTabSz="914400" rtl="0" eaLnBrk="1" fontAlgn="auto" latinLnBrk="0" hangingPunct="1">
                    <a:lnSpc>
                      <a:spcPct val="100000"/>
                    </a:lnSpc>
                    <a:spcBef>
                      <a:spcPts val="0"/>
                    </a:spcBef>
                    <a:spcAft>
                      <a:spcPts val="0"/>
                    </a:spcAft>
                    <a:buClr>
                      <a:srgbClr val="595959"/>
                    </a:buClr>
                    <a:buSzPts val="1800"/>
                    <a:buFont typeface="Nunito"/>
                    <a:buNone/>
                    <a:tabLst/>
                    <a:defRPr/>
                  </a:pPr>
                  <a:endParaRPr kumimoji="0" lang="en-GB" sz="1200" b="0" i="0" u="sng" strike="noStrike" kern="0" cap="none" spc="0" normalizeH="0" baseline="0" noProof="0" dirty="0">
                    <a:ln>
                      <a:noFill/>
                    </a:ln>
                    <a:solidFill>
                      <a:srgbClr val="000000"/>
                    </a:solidFill>
                    <a:effectLst/>
                    <a:uLnTx/>
                    <a:uFillTx/>
                    <a:latin typeface="Arial"/>
                    <a:sym typeface="Nunito"/>
                  </a:endParaRPr>
                </a:p>
              </p:txBody>
            </p:sp>
          </mc:Choice>
          <mc:Fallback xmlns="">
            <p:sp>
              <p:nvSpPr>
                <p:cNvPr id="21" name="Text Placeholder 2">
                  <a:extLst>
                    <a:ext uri="{FF2B5EF4-FFF2-40B4-BE49-F238E27FC236}">
                      <a16:creationId xmlns:a16="http://schemas.microsoft.com/office/drawing/2014/main" id="{1D9C75AF-7016-4CB1-B526-29B57A08ABFF}"/>
                    </a:ext>
                  </a:extLst>
                </p:cNvPr>
                <p:cNvSpPr txBox="1">
                  <a:spLocks noRot="1" noChangeAspect="1" noMove="1" noResize="1" noEditPoints="1" noAdjustHandles="1" noChangeArrowheads="1" noChangeShapeType="1" noTextEdit="1"/>
                </p:cNvSpPr>
                <p:nvPr/>
              </p:nvSpPr>
              <p:spPr>
                <a:xfrm>
                  <a:off x="1042649" y="1683505"/>
                  <a:ext cx="887751" cy="492687"/>
                </a:xfrm>
                <a:prstGeom prst="rect">
                  <a:avLst/>
                </a:prstGeom>
                <a:blipFill>
                  <a:blip r:embed="rId6"/>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TextBox 18">
                  <a:extLst>
                    <a:ext uri="{FF2B5EF4-FFF2-40B4-BE49-F238E27FC236}">
                      <a16:creationId xmlns:a16="http://schemas.microsoft.com/office/drawing/2014/main" id="{0C057257-F230-4ACE-9581-64098B31E8E8}"/>
                    </a:ext>
                  </a:extLst>
                </p:cNvPr>
                <p:cNvSpPr txBox="1"/>
                <p:nvPr/>
              </p:nvSpPr>
              <p:spPr>
                <a:xfrm>
                  <a:off x="3036488" y="2279667"/>
                  <a:ext cx="285050" cy="395429"/>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14:m>
                    <m:oMath xmlns:m="http://schemas.openxmlformats.org/officeDocument/2006/math">
                      <m:f>
                        <m:fPr>
                          <m:ctrlPr>
                            <a:rPr kumimoji="0" lang="en-GB" sz="1200" b="0" i="1" u="none" strike="noStrike" kern="0" cap="none" spc="0" normalizeH="0" baseline="0" noProof="0" dirty="0" smtClean="0">
                              <a:ln>
                                <a:noFill/>
                              </a:ln>
                              <a:solidFill>
                                <a:srgbClr val="000000"/>
                              </a:solidFill>
                              <a:effectLst/>
                              <a:uLnTx/>
                              <a:uFillTx/>
                              <a:latin typeface="Cambria Math" panose="02040503050406030204" pitchFamily="18" charset="0"/>
                              <a:sym typeface="Arial"/>
                            </a:rPr>
                          </m:ctrlPr>
                        </m:fPr>
                        <m:num>
                          <m:r>
                            <m:rPr>
                              <m:nor/>
                            </m:rPr>
                            <a:rPr kumimoji="0" lang="en-US" sz="1200" b="0" i="0" u="none" strike="noStrike" kern="0" cap="none" spc="0" normalizeH="0" baseline="0" noProof="0" dirty="0" smtClean="0">
                              <a:ln>
                                <a:noFill/>
                              </a:ln>
                              <a:solidFill>
                                <a:srgbClr val="000000"/>
                              </a:solidFill>
                              <a:effectLst/>
                              <a:uLnTx/>
                              <a:uFillTx/>
                              <a:latin typeface="Arial"/>
                              <a:cs typeface="Arial"/>
                              <a:sym typeface="Arial"/>
                            </a:rPr>
                            <m:t>6</m:t>
                          </m:r>
                        </m:num>
                        <m:den>
                          <m:r>
                            <m:rPr>
                              <m:nor/>
                            </m:rPr>
                            <a:rPr kumimoji="0" lang="en-US" sz="1200" b="0" i="0" u="none" strike="noStrike" kern="0" cap="none" spc="0" normalizeH="0" baseline="0" noProof="0" dirty="0">
                              <a:ln>
                                <a:noFill/>
                              </a:ln>
                              <a:solidFill>
                                <a:srgbClr val="000000"/>
                              </a:solidFill>
                              <a:effectLst/>
                              <a:uLnTx/>
                              <a:uFillTx/>
                              <a:latin typeface="Arial"/>
                              <a:cs typeface="Arial"/>
                              <a:sym typeface="Arial"/>
                            </a:rPr>
                            <m:t>7</m:t>
                          </m:r>
                        </m:den>
                      </m:f>
                    </m:oMath>
                  </a14:m>
                  <a:r>
                    <a:rPr kumimoji="0" lang="en-GB" sz="1200" b="0" i="0" u="none" strike="noStrike" kern="0" cap="none" spc="0" normalizeH="0" baseline="0" noProof="0" dirty="0">
                      <a:ln>
                        <a:noFill/>
                      </a:ln>
                      <a:solidFill>
                        <a:srgbClr val="000000"/>
                      </a:solidFill>
                      <a:effectLst/>
                      <a:uLnTx/>
                      <a:uFillTx/>
                      <a:latin typeface="Arial"/>
                      <a:cs typeface="Arial"/>
                      <a:sym typeface="Arial"/>
                    </a:rPr>
                    <a:t> </a:t>
                  </a:r>
                </a:p>
              </p:txBody>
            </p:sp>
          </mc:Choice>
          <mc:Fallback xmlns="">
            <p:sp>
              <p:nvSpPr>
                <p:cNvPr id="22" name="TextBox 21">
                  <a:extLst>
                    <a:ext uri="{FF2B5EF4-FFF2-40B4-BE49-F238E27FC236}">
                      <a16:creationId xmlns:a16="http://schemas.microsoft.com/office/drawing/2014/main" id="{5736ED00-A8B2-40DF-BFE0-88A9083313D4}"/>
                    </a:ext>
                  </a:extLst>
                </p:cNvPr>
                <p:cNvSpPr txBox="1">
                  <a:spLocks noRot="1" noChangeAspect="1" noMove="1" noResize="1" noEditPoints="1" noAdjustHandles="1" noChangeArrowheads="1" noChangeShapeType="1" noTextEdit="1"/>
                </p:cNvSpPr>
                <p:nvPr/>
              </p:nvSpPr>
              <p:spPr>
                <a:xfrm>
                  <a:off x="3036488" y="2279667"/>
                  <a:ext cx="285050" cy="395429"/>
                </a:xfrm>
                <a:prstGeom prst="rect">
                  <a:avLst/>
                </a:prstGeom>
                <a:blipFill>
                  <a:blip r:embed="rId7"/>
                  <a:stretch>
                    <a:fillRect b="-3077"/>
                  </a:stretch>
                </a:blipFill>
              </p:spPr>
              <p:txBody>
                <a:bodyPr/>
                <a:lstStyle/>
                <a:p>
                  <a:r>
                    <a:rPr lang="en-GB">
                      <a:noFill/>
                    </a:rPr>
                    <a:t> </a:t>
                  </a:r>
                </a:p>
              </p:txBody>
            </p:sp>
          </mc:Fallback>
        </mc:AlternateContent>
      </p:grpSp>
    </p:spTree>
    <p:extLst>
      <p:ext uri="{BB962C8B-B14F-4D97-AF65-F5344CB8AC3E}">
        <p14:creationId xmlns:p14="http://schemas.microsoft.com/office/powerpoint/2010/main" val="2989784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36E4C5E-49B6-4A8E-851F-7BCCA67E35B7}"/>
              </a:ext>
            </a:extLst>
          </p:cNvPr>
          <p:cNvSpPr txBox="1">
            <a:spLocks/>
          </p:cNvSpPr>
          <p:nvPr/>
        </p:nvSpPr>
        <p:spPr>
          <a:xfrm>
            <a:off x="1048265" y="436379"/>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2400" b="0" i="0" u="none" strike="noStrike" kern="0" cap="none" spc="0" normalizeH="0" baseline="0" noProof="0">
                <a:ln>
                  <a:noFill/>
                </a:ln>
                <a:solidFill>
                  <a:srgbClr val="000000"/>
                </a:solidFill>
                <a:effectLst/>
                <a:uLnTx/>
                <a:uFillTx/>
                <a:latin typeface="Arial"/>
                <a:sym typeface="Nunito Sans SemiBold"/>
              </a:rPr>
              <a:t>Maths Papers 2 and 3 (Reasoning)</a:t>
            </a:r>
            <a:endParaRPr kumimoji="0" lang="en-GB" sz="2400" b="0" i="0" u="none" strike="noStrike" kern="0" cap="none" spc="0" normalizeH="0" baseline="0" noProof="0" dirty="0">
              <a:ln>
                <a:noFill/>
              </a:ln>
              <a:solidFill>
                <a:srgbClr val="000000"/>
              </a:solidFill>
              <a:effectLst/>
              <a:uLnTx/>
              <a:uFillTx/>
              <a:latin typeface="Arial"/>
              <a:sym typeface="Nunito Sans SemiBold"/>
            </a:endParaRPr>
          </a:p>
        </p:txBody>
      </p:sp>
      <p:sp>
        <p:nvSpPr>
          <p:cNvPr id="6" name="Text Placeholder 2">
            <a:extLst>
              <a:ext uri="{FF2B5EF4-FFF2-40B4-BE49-F238E27FC236}">
                <a16:creationId xmlns:a16="http://schemas.microsoft.com/office/drawing/2014/main" id="{E738C1FC-57C8-4ADE-B3C0-A15F3BC43694}"/>
              </a:ext>
            </a:extLst>
          </p:cNvPr>
          <p:cNvSpPr txBox="1">
            <a:spLocks/>
          </p:cNvSpPr>
          <p:nvPr/>
        </p:nvSpPr>
        <p:spPr>
          <a:xfrm>
            <a:off x="1048265" y="1063966"/>
            <a:ext cx="10661514" cy="407497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283593"/>
                </a:solidFill>
                <a:effectLst/>
                <a:uLnTx/>
                <a:uFillTx/>
                <a:latin typeface="Arial"/>
                <a:sym typeface="Nunito"/>
              </a:rPr>
              <a:t>Paper 2 </a:t>
            </a:r>
            <a:r>
              <a:rPr kumimoji="0" lang="en-GB" sz="1800" b="0" i="0" u="none" strike="noStrike" kern="0" cap="none" spc="0" normalizeH="0" baseline="0" noProof="0" dirty="0">
                <a:ln>
                  <a:noFill/>
                </a:ln>
                <a:solidFill>
                  <a:srgbClr val="000000"/>
                </a:solidFill>
                <a:effectLst/>
                <a:uLnTx/>
                <a:uFillTx/>
                <a:latin typeface="Arial"/>
                <a:sym typeface="Nunito"/>
              </a:rPr>
              <a:t>will take place </a:t>
            </a:r>
            <a:r>
              <a:rPr kumimoji="0" lang="en-GB" sz="1800" b="0" i="0" u="none" strike="noStrike" kern="0" cap="none" spc="0" normalizeH="0" baseline="0" noProof="0" dirty="0">
                <a:ln>
                  <a:noFill/>
                </a:ln>
                <a:solidFill>
                  <a:srgbClr val="283593"/>
                </a:solidFill>
                <a:effectLst/>
                <a:uLnTx/>
                <a:uFillTx/>
                <a:latin typeface="Arial"/>
                <a:sym typeface="Nunito"/>
              </a:rPr>
              <a:t>on Thursday </a:t>
            </a:r>
            <a:r>
              <a:rPr kumimoji="0" lang="en-GB" sz="1800" b="0" i="0" u="none" strike="noStrike" kern="0" cap="none" spc="0" normalizeH="0" baseline="0" noProof="0" dirty="0">
                <a:ln>
                  <a:noFill/>
                </a:ln>
                <a:solidFill>
                  <a:srgbClr val="000000"/>
                </a:solidFill>
                <a:effectLst/>
                <a:uLnTx/>
                <a:uFillTx/>
                <a:latin typeface="Arial"/>
                <a:sym typeface="Nunito"/>
              </a:rPr>
              <a:t>and </a:t>
            </a:r>
            <a:r>
              <a:rPr kumimoji="0" lang="en-GB" sz="1800" b="0" i="0" u="none" strike="noStrike" kern="0" cap="none" spc="0" normalizeH="0" baseline="0" noProof="0" dirty="0">
                <a:ln>
                  <a:noFill/>
                </a:ln>
                <a:solidFill>
                  <a:srgbClr val="283593"/>
                </a:solidFill>
                <a:effectLst/>
                <a:uLnTx/>
                <a:uFillTx/>
                <a:latin typeface="Arial"/>
                <a:sym typeface="Nunito"/>
              </a:rPr>
              <a:t>paper 3 </a:t>
            </a:r>
            <a:r>
              <a:rPr kumimoji="0" lang="en-GB" sz="1800" b="0" i="0" u="none" strike="noStrike" kern="0" cap="none" spc="0" normalizeH="0" baseline="0" noProof="0" dirty="0">
                <a:ln>
                  <a:noFill/>
                </a:ln>
                <a:solidFill>
                  <a:srgbClr val="000000"/>
                </a:solidFill>
                <a:effectLst/>
                <a:uLnTx/>
                <a:uFillTx/>
                <a:latin typeface="Arial"/>
                <a:sym typeface="Nunito"/>
              </a:rPr>
              <a:t>will take place on </a:t>
            </a:r>
            <a:r>
              <a:rPr kumimoji="0" lang="en-GB" sz="1800" b="0" i="0" u="none" strike="noStrike" kern="0" cap="none" spc="0" normalizeH="0" baseline="0" noProof="0" dirty="0">
                <a:ln>
                  <a:noFill/>
                </a:ln>
                <a:solidFill>
                  <a:srgbClr val="283593"/>
                </a:solidFill>
                <a:effectLst/>
                <a:uLnTx/>
                <a:uFillTx/>
                <a:latin typeface="Arial"/>
                <a:sym typeface="Nunito"/>
              </a:rPr>
              <a:t>Friday</a:t>
            </a:r>
            <a:r>
              <a:rPr kumimoji="0" lang="en-GB" sz="1800" b="0" i="0" u="none" strike="noStrike" kern="0" cap="none" spc="0" normalizeH="0" baseline="0" noProof="0" dirty="0">
                <a:ln>
                  <a:noFill/>
                </a:ln>
                <a:solidFill>
                  <a:srgbClr val="000000"/>
                </a:solidFill>
                <a:effectLst/>
                <a:uLnTx/>
                <a:uFillTx/>
                <a:latin typeface="Arial"/>
                <a:sym typeface="Nunito"/>
              </a:rPr>
              <a:t>. These tests have a total of </a:t>
            </a:r>
            <a:r>
              <a:rPr kumimoji="0" lang="en-GB" sz="1800" b="0" i="0" u="none" strike="noStrike" kern="0" cap="none" spc="0" normalizeH="0" baseline="0" noProof="0" dirty="0">
                <a:ln>
                  <a:noFill/>
                </a:ln>
                <a:solidFill>
                  <a:srgbClr val="283593"/>
                </a:solidFill>
                <a:effectLst/>
                <a:uLnTx/>
                <a:uFillTx/>
                <a:latin typeface="Arial"/>
                <a:sym typeface="Nunito"/>
              </a:rPr>
              <a:t>35 marks</a:t>
            </a:r>
            <a:r>
              <a:rPr kumimoji="0" lang="en-GB" sz="1800" b="0" i="0" u="none" strike="noStrike" kern="0" cap="none" spc="0" normalizeH="0" baseline="0" noProof="0" dirty="0">
                <a:ln>
                  <a:noFill/>
                </a:ln>
                <a:solidFill>
                  <a:srgbClr val="000000"/>
                </a:solidFill>
                <a:effectLst/>
                <a:uLnTx/>
                <a:uFillTx/>
                <a:latin typeface="Arial"/>
                <a:sym typeface="Nunito"/>
              </a:rPr>
              <a:t> each.  </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endParaRPr kumimoji="0" lang="en-GB" sz="1800" b="0" i="0" u="none" strike="noStrike" kern="0" cap="none" spc="0" normalizeH="0" baseline="0" noProof="0" dirty="0">
              <a:ln>
                <a:noFill/>
              </a:ln>
              <a:solidFill>
                <a:srgbClr val="000000"/>
              </a:solidFill>
              <a:effectLst/>
              <a:uLnTx/>
              <a:uFillTx/>
              <a:latin typeface="Arial"/>
              <a:sym typeface="Nunito"/>
            </a:endParaRP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b="0" i="0" u="none" strike="noStrike" kern="0" cap="none" spc="0" normalizeH="0" baseline="0" noProof="0" dirty="0">
                <a:ln>
                  <a:noFill/>
                </a:ln>
                <a:solidFill>
                  <a:srgbClr val="000000"/>
                </a:solidFill>
                <a:effectLst/>
                <a:uLnTx/>
                <a:uFillTx/>
                <a:latin typeface="Arial"/>
                <a:sym typeface="Nunito"/>
              </a:rPr>
              <a:t>These papers require children to demonstrate their mathematical knowledge and skills, as well as their ability to solve problems and their mathematical reasoning. They cover a wide range of mathematical topics from key stage 2 including,</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b="0" i="0" u="none" strike="noStrike" kern="0" cap="none" spc="0" normalizeH="0" baseline="0" noProof="0" dirty="0">
                <a:ln>
                  <a:noFill/>
                </a:ln>
                <a:solidFill>
                  <a:srgbClr val="283593"/>
                </a:solidFill>
                <a:effectLst/>
                <a:uLnTx/>
                <a:uFillTx/>
                <a:latin typeface="Arial"/>
                <a:sym typeface="Nunito"/>
              </a:rPr>
              <a:t>Number and place value (including Roman numerals);</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b="0" i="0" u="none" strike="noStrike" kern="0" cap="none" spc="0" normalizeH="0" baseline="0" noProof="0" dirty="0">
                <a:ln>
                  <a:noFill/>
                </a:ln>
                <a:solidFill>
                  <a:srgbClr val="283593"/>
                </a:solidFill>
                <a:effectLst/>
                <a:uLnTx/>
                <a:uFillTx/>
                <a:latin typeface="Arial"/>
                <a:sym typeface="Nunito"/>
              </a:rPr>
              <a:t>The four operations;</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b="0" i="0" u="none" strike="noStrike" kern="0" cap="none" spc="0" normalizeH="0" baseline="0" noProof="0" dirty="0">
                <a:ln>
                  <a:noFill/>
                </a:ln>
                <a:solidFill>
                  <a:srgbClr val="283593"/>
                </a:solidFill>
                <a:effectLst/>
                <a:uLnTx/>
                <a:uFillTx/>
                <a:latin typeface="Arial"/>
                <a:sym typeface="Nunito"/>
              </a:rPr>
              <a:t>Geometry (properties of shape, position and direction);</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b="0" i="0" u="none" strike="noStrike" kern="0" cap="none" spc="0" normalizeH="0" baseline="0" noProof="0" dirty="0">
                <a:ln>
                  <a:noFill/>
                </a:ln>
                <a:solidFill>
                  <a:srgbClr val="283593"/>
                </a:solidFill>
                <a:effectLst/>
                <a:uLnTx/>
                <a:uFillTx/>
                <a:latin typeface="Arial"/>
                <a:sym typeface="Nunito"/>
              </a:rPr>
              <a:t>Statistics;</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b="0" i="0" u="none" strike="noStrike" kern="0" cap="none" spc="0" normalizeH="0" baseline="0" noProof="0" dirty="0">
                <a:ln>
                  <a:noFill/>
                </a:ln>
                <a:solidFill>
                  <a:srgbClr val="283593"/>
                </a:solidFill>
                <a:effectLst/>
                <a:uLnTx/>
                <a:uFillTx/>
                <a:latin typeface="Arial"/>
                <a:sym typeface="Nunito"/>
              </a:rPr>
              <a:t>Measurement (length, perimeter, mass, volume, time, money);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b="0" i="0" u="none" strike="noStrike" kern="0" cap="none" spc="0" normalizeH="0" baseline="0" noProof="0" dirty="0">
                <a:ln>
                  <a:noFill/>
                </a:ln>
                <a:solidFill>
                  <a:srgbClr val="283593"/>
                </a:solidFill>
                <a:effectLst/>
                <a:uLnTx/>
                <a:uFillTx/>
                <a:latin typeface="Arial"/>
                <a:sym typeface="Nunito"/>
              </a:rPr>
              <a:t>Algebra;</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b="0" i="0" u="none" strike="noStrike" kern="0" cap="none" spc="0" normalizeH="0" baseline="0" noProof="0" dirty="0">
                <a:ln>
                  <a:noFill/>
                </a:ln>
                <a:solidFill>
                  <a:srgbClr val="283593"/>
                </a:solidFill>
                <a:effectLst/>
                <a:uLnTx/>
                <a:uFillTx/>
                <a:latin typeface="Arial"/>
                <a:sym typeface="Nunito"/>
              </a:rPr>
              <a:t>Ratio and proportion;</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b="0" i="0" u="none" strike="noStrike" kern="0" cap="none" spc="0" normalizeH="0" baseline="0" noProof="0" dirty="0">
                <a:ln>
                  <a:noFill/>
                </a:ln>
                <a:solidFill>
                  <a:srgbClr val="283593"/>
                </a:solidFill>
                <a:effectLst/>
                <a:uLnTx/>
                <a:uFillTx/>
                <a:latin typeface="Arial"/>
                <a:sym typeface="Nunito"/>
              </a:rPr>
              <a:t>Fractions, decimals and percentages. </a:t>
            </a:r>
          </a:p>
        </p:txBody>
      </p:sp>
    </p:spTree>
    <p:extLst>
      <p:ext uri="{BB962C8B-B14F-4D97-AF65-F5344CB8AC3E}">
        <p14:creationId xmlns:p14="http://schemas.microsoft.com/office/powerpoint/2010/main" val="2245369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3" end="3"/>
                                            </p:txEl>
                                          </p:spTgt>
                                        </p:tgtEl>
                                        <p:attrNameLst>
                                          <p:attrName>style.visibility</p:attrName>
                                        </p:attrNameLst>
                                      </p:cBhvr>
                                      <p:to>
                                        <p:strVal val="visible"/>
                                      </p:to>
                                    </p:set>
                                    <p:animEffect transition="in" filter="fade">
                                      <p:cBhvr>
                                        <p:cTn id="10" dur="500"/>
                                        <p:tgtEl>
                                          <p:spTgt spid="6">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animEffect transition="in" filter="fade">
                                      <p:cBhvr>
                                        <p:cTn id="13" dur="500"/>
                                        <p:tgtEl>
                                          <p:spTgt spid="6">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6">
                                            <p:txEl>
                                              <p:pRg st="5" end="5"/>
                                            </p:txEl>
                                          </p:spTgt>
                                        </p:tgtEl>
                                        <p:attrNameLst>
                                          <p:attrName>style.visibility</p:attrName>
                                        </p:attrNameLst>
                                      </p:cBhvr>
                                      <p:to>
                                        <p:strVal val="visible"/>
                                      </p:to>
                                    </p:set>
                                    <p:animEffect transition="in" filter="fade">
                                      <p:cBhvr>
                                        <p:cTn id="16" dur="500"/>
                                        <p:tgtEl>
                                          <p:spTgt spid="6">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animEffect transition="in" filter="fade">
                                      <p:cBhvr>
                                        <p:cTn id="19" dur="500"/>
                                        <p:tgtEl>
                                          <p:spTgt spid="6">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6">
                                            <p:txEl>
                                              <p:pRg st="7" end="7"/>
                                            </p:txEl>
                                          </p:spTgt>
                                        </p:tgtEl>
                                        <p:attrNameLst>
                                          <p:attrName>style.visibility</p:attrName>
                                        </p:attrNameLst>
                                      </p:cBhvr>
                                      <p:to>
                                        <p:strVal val="visible"/>
                                      </p:to>
                                    </p:set>
                                    <p:animEffect transition="in" filter="fade">
                                      <p:cBhvr>
                                        <p:cTn id="22" dur="500"/>
                                        <p:tgtEl>
                                          <p:spTgt spid="6">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6">
                                            <p:txEl>
                                              <p:pRg st="8" end="8"/>
                                            </p:txEl>
                                          </p:spTgt>
                                        </p:tgtEl>
                                        <p:attrNameLst>
                                          <p:attrName>style.visibility</p:attrName>
                                        </p:attrNameLst>
                                      </p:cBhvr>
                                      <p:to>
                                        <p:strVal val="visible"/>
                                      </p:to>
                                    </p:set>
                                    <p:animEffect transition="in" filter="fade">
                                      <p:cBhvr>
                                        <p:cTn id="25" dur="500"/>
                                        <p:tgtEl>
                                          <p:spTgt spid="6">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6">
                                            <p:txEl>
                                              <p:pRg st="9" end="9"/>
                                            </p:txEl>
                                          </p:spTgt>
                                        </p:tgtEl>
                                        <p:attrNameLst>
                                          <p:attrName>style.visibility</p:attrName>
                                        </p:attrNameLst>
                                      </p:cBhvr>
                                      <p:to>
                                        <p:strVal val="visible"/>
                                      </p:to>
                                    </p:set>
                                    <p:animEffect transition="in" filter="fade">
                                      <p:cBhvr>
                                        <p:cTn id="28" dur="500"/>
                                        <p:tgtEl>
                                          <p:spTgt spid="6">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6">
                                            <p:txEl>
                                              <p:pRg st="10" end="10"/>
                                            </p:txEl>
                                          </p:spTgt>
                                        </p:tgtEl>
                                        <p:attrNameLst>
                                          <p:attrName>style.visibility</p:attrName>
                                        </p:attrNameLst>
                                      </p:cBhvr>
                                      <p:to>
                                        <p:strVal val="visible"/>
                                      </p:to>
                                    </p:set>
                                    <p:animEffect transition="in" filter="fade">
                                      <p:cBhvr>
                                        <p:cTn id="31" dur="500"/>
                                        <p:tgtEl>
                                          <p:spTgt spid="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6BE331B3-6F67-4ED3-B324-F481F10FECE2}"/>
              </a:ext>
            </a:extLst>
          </p:cNvPr>
          <p:cNvSpPr txBox="1">
            <a:spLocks/>
          </p:cNvSpPr>
          <p:nvPr/>
        </p:nvSpPr>
        <p:spPr>
          <a:xfrm>
            <a:off x="859254" y="708076"/>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2000" b="0" i="0" u="none" strike="noStrike" kern="0" cap="none" spc="0" normalizeH="0" baseline="0" noProof="0">
                <a:ln>
                  <a:noFill/>
                </a:ln>
                <a:solidFill>
                  <a:srgbClr val="000000"/>
                </a:solidFill>
                <a:effectLst/>
                <a:uLnTx/>
                <a:uFillTx/>
                <a:latin typeface="Arial"/>
                <a:sym typeface="Nunito Sans SemiBold"/>
              </a:rPr>
              <a:t>Maths Papers 2 (Reasoning)</a:t>
            </a:r>
            <a:endParaRPr kumimoji="0" lang="en-GB" sz="2000" b="0" i="0" u="none" strike="noStrike" kern="0" cap="none" spc="0" normalizeH="0" baseline="0" noProof="0" dirty="0">
              <a:ln>
                <a:noFill/>
              </a:ln>
              <a:solidFill>
                <a:srgbClr val="000000"/>
              </a:solidFill>
              <a:effectLst/>
              <a:uLnTx/>
              <a:uFillTx/>
              <a:latin typeface="Arial"/>
              <a:sym typeface="Nunito Sans SemiBold"/>
            </a:endParaRPr>
          </a:p>
        </p:txBody>
      </p:sp>
      <p:sp>
        <p:nvSpPr>
          <p:cNvPr id="12" name="Text Placeholder 2">
            <a:extLst>
              <a:ext uri="{FF2B5EF4-FFF2-40B4-BE49-F238E27FC236}">
                <a16:creationId xmlns:a16="http://schemas.microsoft.com/office/drawing/2014/main" id="{31DC4BFE-42BA-4EE7-8431-CE1B5139516E}"/>
              </a:ext>
            </a:extLst>
          </p:cNvPr>
          <p:cNvSpPr txBox="1">
            <a:spLocks/>
          </p:cNvSpPr>
          <p:nvPr/>
        </p:nvSpPr>
        <p:spPr>
          <a:xfrm>
            <a:off x="859254" y="1309987"/>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600" b="0" i="0" u="none" strike="noStrike" kern="0" cap="none" spc="0" normalizeH="0" baseline="0" noProof="0" dirty="0">
                <a:ln>
                  <a:noFill/>
                </a:ln>
                <a:solidFill>
                  <a:srgbClr val="000000"/>
                </a:solidFill>
                <a:effectLst/>
                <a:uLnTx/>
                <a:uFillTx/>
                <a:latin typeface="Arial"/>
                <a:sym typeface="Nunito"/>
              </a:rPr>
              <a:t>Example questions:</a:t>
            </a:r>
          </a:p>
        </p:txBody>
      </p:sp>
      <p:pic>
        <p:nvPicPr>
          <p:cNvPr id="14" name="Picture 13">
            <a:extLst>
              <a:ext uri="{FF2B5EF4-FFF2-40B4-BE49-F238E27FC236}">
                <a16:creationId xmlns:a16="http://schemas.microsoft.com/office/drawing/2014/main" id="{3726FBEB-3D4B-4ED5-B650-DFAA46A55588}"/>
              </a:ext>
            </a:extLst>
          </p:cNvPr>
          <p:cNvPicPr>
            <a:picLocks noChangeAspect="1"/>
          </p:cNvPicPr>
          <p:nvPr/>
        </p:nvPicPr>
        <p:blipFill>
          <a:blip r:embed="rId3"/>
          <a:stretch>
            <a:fillRect/>
          </a:stretch>
        </p:blipFill>
        <p:spPr>
          <a:xfrm>
            <a:off x="506557" y="1994342"/>
            <a:ext cx="5182251" cy="4269748"/>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B82DE7C2-A784-4265-AE70-511E3B9337B4}"/>
              </a:ext>
            </a:extLst>
          </p:cNvPr>
          <p:cNvPicPr>
            <a:picLocks noChangeAspect="1"/>
          </p:cNvPicPr>
          <p:nvPr/>
        </p:nvPicPr>
        <p:blipFill>
          <a:blip r:embed="rId4"/>
          <a:stretch>
            <a:fillRect/>
          </a:stretch>
        </p:blipFill>
        <p:spPr>
          <a:xfrm>
            <a:off x="6836164" y="3662504"/>
            <a:ext cx="3933825" cy="1803473"/>
          </a:xfrm>
          <a:prstGeom prst="rect">
            <a:avLst/>
          </a:prstGeom>
          <a:effectLst>
            <a:outerShdw blurRad="50800" dist="38100" dir="2700000" algn="tl" rotWithShape="0">
              <a:prstClr val="black">
                <a:alpha val="40000"/>
              </a:prstClr>
            </a:outerShdw>
          </a:effectLst>
        </p:spPr>
      </p:pic>
      <p:sp>
        <p:nvSpPr>
          <p:cNvPr id="16" name="Text Placeholder 2">
            <a:extLst>
              <a:ext uri="{FF2B5EF4-FFF2-40B4-BE49-F238E27FC236}">
                <a16:creationId xmlns:a16="http://schemas.microsoft.com/office/drawing/2014/main" id="{BC221150-AD17-4880-BD69-0EB00F5F29DC}"/>
              </a:ext>
            </a:extLst>
          </p:cNvPr>
          <p:cNvSpPr txBox="1">
            <a:spLocks/>
          </p:cNvSpPr>
          <p:nvPr/>
        </p:nvSpPr>
        <p:spPr>
          <a:xfrm>
            <a:off x="2829575" y="5851565"/>
            <a:ext cx="9583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Clr>
                <a:srgbClr val="595959"/>
              </a:buClr>
              <a:buFont typeface="Nunito"/>
              <a:buNone/>
            </a:pPr>
            <a:r>
              <a:rPr lang="en-GB" sz="1200" kern="0" dirty="0">
                <a:solidFill>
                  <a:srgbClr val="000000"/>
                </a:solidFill>
                <a:latin typeface="Arial"/>
              </a:rPr>
              <a:t>2.5 or 2 ½ </a:t>
            </a:r>
            <a:endParaRPr lang="en-GB" sz="1200" u="sng" kern="0" dirty="0">
              <a:solidFill>
                <a:srgbClr val="000000"/>
              </a:solidFill>
              <a:latin typeface="Arial"/>
            </a:endParaRPr>
          </a:p>
        </p:txBody>
      </p:sp>
      <p:grpSp>
        <p:nvGrpSpPr>
          <p:cNvPr id="17" name="Group 16">
            <a:extLst>
              <a:ext uri="{FF2B5EF4-FFF2-40B4-BE49-F238E27FC236}">
                <a16:creationId xmlns:a16="http://schemas.microsoft.com/office/drawing/2014/main" id="{5615E8AC-A48E-4A35-A945-AA2D27A01207}"/>
              </a:ext>
            </a:extLst>
          </p:cNvPr>
          <p:cNvGrpSpPr/>
          <p:nvPr/>
        </p:nvGrpSpPr>
        <p:grpSpPr>
          <a:xfrm>
            <a:off x="7911176" y="6152208"/>
            <a:ext cx="2680677" cy="290921"/>
            <a:chOff x="5486400" y="2519039"/>
            <a:chExt cx="2680677" cy="290921"/>
          </a:xfrm>
        </p:grpSpPr>
        <p:sp>
          <p:nvSpPr>
            <p:cNvPr id="18" name="Text Placeholder 2">
              <a:extLst>
                <a:ext uri="{FF2B5EF4-FFF2-40B4-BE49-F238E27FC236}">
                  <a16:creationId xmlns:a16="http://schemas.microsoft.com/office/drawing/2014/main" id="{CD11422A-A6BB-4925-99C0-4DD952F319D8}"/>
                </a:ext>
              </a:extLst>
            </p:cNvPr>
            <p:cNvSpPr txBox="1">
              <a:spLocks/>
            </p:cNvSpPr>
            <p:nvPr/>
          </p:nvSpPr>
          <p:spPr>
            <a:xfrm>
              <a:off x="5486400" y="2519039"/>
              <a:ext cx="5080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Clr>
                  <a:srgbClr val="595959"/>
                </a:buClr>
                <a:buFont typeface="Nunito"/>
                <a:buNone/>
              </a:pPr>
              <a:r>
                <a:rPr lang="en-GB" sz="1200" kern="0" dirty="0">
                  <a:solidFill>
                    <a:srgbClr val="000000"/>
                  </a:solidFill>
                  <a:latin typeface="Arial"/>
                </a:rPr>
                <a:t>11</a:t>
              </a:r>
              <a:endParaRPr lang="en-GB" sz="1200" u="sng" kern="0" dirty="0">
                <a:solidFill>
                  <a:srgbClr val="000000"/>
                </a:solidFill>
                <a:latin typeface="Arial"/>
              </a:endParaRPr>
            </a:p>
          </p:txBody>
        </p:sp>
        <p:sp>
          <p:nvSpPr>
            <p:cNvPr id="19" name="Text Placeholder 2">
              <a:extLst>
                <a:ext uri="{FF2B5EF4-FFF2-40B4-BE49-F238E27FC236}">
                  <a16:creationId xmlns:a16="http://schemas.microsoft.com/office/drawing/2014/main" id="{B15CAC5B-C5DF-4914-B24F-B6C41316ECC5}"/>
                </a:ext>
              </a:extLst>
            </p:cNvPr>
            <p:cNvSpPr txBox="1">
              <a:spLocks/>
            </p:cNvSpPr>
            <p:nvPr/>
          </p:nvSpPr>
          <p:spPr>
            <a:xfrm>
              <a:off x="7659077" y="2519039"/>
              <a:ext cx="5080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Clr>
                  <a:srgbClr val="595959"/>
                </a:buClr>
                <a:buFont typeface="Nunito"/>
                <a:buNone/>
              </a:pPr>
              <a:r>
                <a:rPr lang="en-GB" sz="1200" kern="0" dirty="0">
                  <a:solidFill>
                    <a:srgbClr val="000000"/>
                  </a:solidFill>
                  <a:latin typeface="Arial"/>
                </a:rPr>
                <a:t>109</a:t>
              </a:r>
            </a:p>
          </p:txBody>
        </p:sp>
      </p:grpSp>
    </p:spTree>
    <p:extLst>
      <p:ext uri="{BB962C8B-B14F-4D97-AF65-F5344CB8AC3E}">
        <p14:creationId xmlns:p14="http://schemas.microsoft.com/office/powerpoint/2010/main" val="2601259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A07A330-C7FC-734E-A3FE-C964385AE1E5}"/>
              </a:ext>
            </a:extLst>
          </p:cNvPr>
          <p:cNvPicPr>
            <a:picLocks noChangeAspect="1"/>
          </p:cNvPicPr>
          <p:nvPr/>
        </p:nvPicPr>
        <p:blipFill>
          <a:blip r:embed="rId3"/>
          <a:stretch>
            <a:fillRect/>
          </a:stretch>
        </p:blipFill>
        <p:spPr>
          <a:xfrm>
            <a:off x="6163409" y="1579252"/>
            <a:ext cx="5391312" cy="1430195"/>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D59F1A33-F853-0149-BB83-E6AD345826C8}"/>
              </a:ext>
            </a:extLst>
          </p:cNvPr>
          <p:cNvPicPr>
            <a:picLocks noChangeAspect="1"/>
          </p:cNvPicPr>
          <p:nvPr/>
        </p:nvPicPr>
        <p:blipFill>
          <a:blip r:embed="rId4"/>
          <a:stretch>
            <a:fillRect/>
          </a:stretch>
        </p:blipFill>
        <p:spPr>
          <a:xfrm>
            <a:off x="428170" y="1560827"/>
            <a:ext cx="5174860" cy="4823028"/>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415600" y="985738"/>
            <a:ext cx="11360800" cy="579701"/>
          </a:xfr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152396"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9pPr>
          </a:lstStyle>
          <a:p>
            <a:fld id="{00000000-1234-1234-1234-123412341234}" type="slidenum">
              <a:rPr lang="en" smtClean="0"/>
              <a:pPr/>
              <a:t>24</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4009202" y="5872264"/>
            <a:ext cx="716613" cy="451457"/>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indent="0">
              <a:lnSpc>
                <a:spcPct val="100000"/>
              </a:lnSpc>
              <a:buFont typeface="Nunito"/>
              <a:buNone/>
            </a:pPr>
            <a:r>
              <a:rPr lang="en-GB" sz="1600" dirty="0"/>
              <a:t>6   2</a:t>
            </a:r>
            <a:endParaRPr lang="en-GB" sz="16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9550905" y="2361589"/>
            <a:ext cx="935444" cy="524800"/>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indent="0">
              <a:lnSpc>
                <a:spcPct val="100000"/>
              </a:lnSpc>
              <a:buFont typeface="Nunito"/>
              <a:buNone/>
            </a:pPr>
            <a:r>
              <a:rPr lang="en-GB" sz="1600" dirty="0">
                <a:latin typeface="Arial" panose="020B0604020202020204" pitchFamily="34" charset="0"/>
                <a:cs typeface="Arial" panose="020B0604020202020204" pitchFamily="34" charset="0"/>
              </a:rPr>
              <a:t>24,400</a:t>
            </a:r>
          </a:p>
        </p:txBody>
      </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957F12-2455-4302-9192-BD6E7E8D2472}"/>
              </a:ext>
            </a:extLst>
          </p:cNvPr>
          <p:cNvSpPr txBox="1">
            <a:spLocks/>
          </p:cNvSpPr>
          <p:nvPr/>
        </p:nvSpPr>
        <p:spPr>
          <a:xfrm>
            <a:off x="999931" y="928206"/>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2000" b="0" i="0" u="none" strike="noStrike" kern="0" cap="none" spc="0" normalizeH="0" baseline="0" noProof="0" dirty="0">
                <a:ln>
                  <a:noFill/>
                </a:ln>
                <a:solidFill>
                  <a:srgbClr val="000000"/>
                </a:solidFill>
                <a:effectLst/>
                <a:uLnTx/>
                <a:uFillTx/>
                <a:latin typeface="Arial"/>
                <a:sym typeface="Nunito Sans SemiBold"/>
              </a:rPr>
              <a:t>Maths Papers 2 (Reasoning)</a:t>
            </a:r>
          </a:p>
        </p:txBody>
      </p:sp>
      <p:sp>
        <p:nvSpPr>
          <p:cNvPr id="3" name="Text Placeholder 2">
            <a:extLst>
              <a:ext uri="{FF2B5EF4-FFF2-40B4-BE49-F238E27FC236}">
                <a16:creationId xmlns:a16="http://schemas.microsoft.com/office/drawing/2014/main" id="{BE3E90DE-C3C9-4505-A0C6-6E2CE6E35BD8}"/>
              </a:ext>
            </a:extLst>
          </p:cNvPr>
          <p:cNvSpPr txBox="1">
            <a:spLocks/>
          </p:cNvSpPr>
          <p:nvPr/>
        </p:nvSpPr>
        <p:spPr>
          <a:xfrm>
            <a:off x="1085423" y="1861548"/>
            <a:ext cx="8520600"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600" b="0" i="0" u="none" strike="noStrike" kern="0" cap="none" spc="0" normalizeH="0" baseline="0" noProof="0">
                <a:ln>
                  <a:noFill/>
                </a:ln>
                <a:solidFill>
                  <a:srgbClr val="000000"/>
                </a:solidFill>
                <a:effectLst/>
                <a:uLnTx/>
                <a:uFillTx/>
                <a:latin typeface="Arial"/>
                <a:sym typeface="Nunito"/>
              </a:rPr>
              <a:t>Example question:</a:t>
            </a:r>
            <a:endParaRPr kumimoji="0" lang="en-GB" sz="1600" b="0" i="0" u="none" strike="noStrike" kern="0" cap="none" spc="0" normalizeH="0" baseline="0" noProof="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F9F47DFF-A859-4DDF-9379-5DBF8BDFB2E4}"/>
              </a:ext>
            </a:extLst>
          </p:cNvPr>
          <p:cNvSpPr txBox="1">
            <a:spLocks/>
          </p:cNvSpPr>
          <p:nvPr/>
        </p:nvSpPr>
        <p:spPr>
          <a:xfrm>
            <a:off x="9246181" y="5785462"/>
            <a:ext cx="548700" cy="393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rgbClr val="000000"/>
              </a:buClr>
              <a:buFont typeface="Arial"/>
              <a:buNone/>
              <a:defRPr sz="1000" b="0" i="0" u="none" strike="noStrike" cap="none">
                <a:solidFill>
                  <a:schemeClr val="dk2"/>
                </a:solidFill>
                <a:latin typeface="+mn-lt"/>
                <a:ea typeface="Arial"/>
                <a:cs typeface="Arial"/>
                <a:sym typeface="Arial"/>
              </a:defRPr>
            </a:lvl1pPr>
            <a:lvl2pPr marR="0" lvl="1"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2pPr>
            <a:lvl3pPr marR="0" lvl="2"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3pPr>
            <a:lvl4pPr marR="0" lvl="3"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4pPr>
            <a:lvl5pPr marR="0" lvl="4"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5pPr>
            <a:lvl6pPr marR="0" lvl="5"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6pPr>
            <a:lvl7pPr marR="0" lvl="6"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7pPr>
            <a:lvl8pPr marR="0" lvl="7"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8pPr>
            <a:lvl9pPr marR="0" lvl="8"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kern="0" smtClean="0">
                <a:solidFill>
                  <a:srgbClr val="595959"/>
                </a:solidFill>
                <a:latin typeface="Arial"/>
              </a:rPr>
              <a:pPr/>
              <a:t>25</a:t>
            </a:fld>
            <a:endParaRPr lang="en" kern="0">
              <a:solidFill>
                <a:srgbClr val="595959"/>
              </a:solidFill>
              <a:latin typeface="Arial"/>
            </a:endParaRPr>
          </a:p>
        </p:txBody>
      </p:sp>
      <p:pic>
        <p:nvPicPr>
          <p:cNvPr id="5" name="Picture 4">
            <a:extLst>
              <a:ext uri="{FF2B5EF4-FFF2-40B4-BE49-F238E27FC236}">
                <a16:creationId xmlns:a16="http://schemas.microsoft.com/office/drawing/2014/main" id="{6444A79B-955E-40AA-956A-904E3D1BCF65}"/>
              </a:ext>
            </a:extLst>
          </p:cNvPr>
          <p:cNvPicPr>
            <a:picLocks noChangeAspect="1"/>
          </p:cNvPicPr>
          <p:nvPr/>
        </p:nvPicPr>
        <p:blipFill>
          <a:blip r:embed="rId3"/>
          <a:stretch>
            <a:fillRect/>
          </a:stretch>
        </p:blipFill>
        <p:spPr>
          <a:xfrm>
            <a:off x="328018" y="2284282"/>
            <a:ext cx="6023615" cy="3700163"/>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C3BC2E8E-5B40-444C-85BC-A1E689924E83}"/>
              </a:ext>
            </a:extLst>
          </p:cNvPr>
          <p:cNvPicPr>
            <a:picLocks noChangeAspect="1"/>
          </p:cNvPicPr>
          <p:nvPr/>
        </p:nvPicPr>
        <p:blipFill>
          <a:blip r:embed="rId4"/>
          <a:stretch>
            <a:fillRect/>
          </a:stretch>
        </p:blipFill>
        <p:spPr>
          <a:xfrm>
            <a:off x="5818856" y="-1717"/>
            <a:ext cx="6371412" cy="306529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636302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182210F-205E-4B5A-BAC1-77B7136DC875}"/>
              </a:ext>
            </a:extLst>
          </p:cNvPr>
          <p:cNvPicPr>
            <a:picLocks noChangeAspect="1"/>
          </p:cNvPicPr>
          <p:nvPr/>
        </p:nvPicPr>
        <p:blipFill>
          <a:blip r:embed="rId3"/>
          <a:stretch>
            <a:fillRect/>
          </a:stretch>
        </p:blipFill>
        <p:spPr>
          <a:xfrm>
            <a:off x="1234749" y="1638925"/>
            <a:ext cx="3686070" cy="3580149"/>
          </a:xfrm>
          <a:prstGeom prst="rect">
            <a:avLst/>
          </a:prstGeom>
          <a:effectLst>
            <a:outerShdw blurRad="50800" dist="38100" dir="2700000" algn="tl" rotWithShape="0">
              <a:prstClr val="black">
                <a:alpha val="40000"/>
              </a:prstClr>
            </a:outerShdw>
          </a:effectLst>
        </p:spPr>
      </p:pic>
      <p:sp>
        <p:nvSpPr>
          <p:cNvPr id="3" name="Title 1">
            <a:extLst>
              <a:ext uri="{FF2B5EF4-FFF2-40B4-BE49-F238E27FC236}">
                <a16:creationId xmlns:a16="http://schemas.microsoft.com/office/drawing/2014/main" id="{E7A5A51B-A17A-4559-89A7-3C8A344EEC25}"/>
              </a:ext>
            </a:extLst>
          </p:cNvPr>
          <p:cNvSpPr txBox="1">
            <a:spLocks/>
          </p:cNvSpPr>
          <p:nvPr/>
        </p:nvSpPr>
        <p:spPr>
          <a:xfrm>
            <a:off x="999932" y="642913"/>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2000" b="0" i="0" u="none" strike="noStrike" kern="0" cap="none" spc="0" normalizeH="0" baseline="0" noProof="0" dirty="0">
                <a:ln>
                  <a:noFill/>
                </a:ln>
                <a:solidFill>
                  <a:srgbClr val="000000"/>
                </a:solidFill>
                <a:effectLst/>
                <a:uLnTx/>
                <a:uFillTx/>
                <a:latin typeface="Arial"/>
                <a:sym typeface="Nunito Sans SemiBold"/>
              </a:rPr>
              <a:t>Maths Papers 3 (Reasoning)</a:t>
            </a:r>
          </a:p>
        </p:txBody>
      </p:sp>
      <p:sp>
        <p:nvSpPr>
          <p:cNvPr id="4" name="Text Placeholder 2">
            <a:extLst>
              <a:ext uri="{FF2B5EF4-FFF2-40B4-BE49-F238E27FC236}">
                <a16:creationId xmlns:a16="http://schemas.microsoft.com/office/drawing/2014/main" id="{C16480EC-6174-43CC-A5AB-97A5A75F5C50}"/>
              </a:ext>
            </a:extLst>
          </p:cNvPr>
          <p:cNvSpPr txBox="1">
            <a:spLocks/>
          </p:cNvSpPr>
          <p:nvPr/>
        </p:nvSpPr>
        <p:spPr>
          <a:xfrm>
            <a:off x="999932" y="1183770"/>
            <a:ext cx="8520600"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600" b="0" i="0" u="none" strike="noStrike" kern="0" cap="none" spc="0" normalizeH="0" baseline="0" noProof="0" dirty="0">
                <a:ln>
                  <a:noFill/>
                </a:ln>
                <a:solidFill>
                  <a:srgbClr val="000000"/>
                </a:solidFill>
                <a:effectLst/>
                <a:uLnTx/>
                <a:uFillTx/>
                <a:latin typeface="Arial"/>
                <a:sym typeface="Nunito"/>
              </a:rPr>
              <a:t>Example question:</a:t>
            </a:r>
          </a:p>
        </p:txBody>
      </p:sp>
      <p:pic>
        <p:nvPicPr>
          <p:cNvPr id="6" name="Picture 5">
            <a:extLst>
              <a:ext uri="{FF2B5EF4-FFF2-40B4-BE49-F238E27FC236}">
                <a16:creationId xmlns:a16="http://schemas.microsoft.com/office/drawing/2014/main" id="{9EC18F82-0DDC-43F3-9A65-D45C705C93CC}"/>
              </a:ext>
            </a:extLst>
          </p:cNvPr>
          <p:cNvPicPr>
            <a:picLocks noChangeAspect="1"/>
          </p:cNvPicPr>
          <p:nvPr/>
        </p:nvPicPr>
        <p:blipFill>
          <a:blip r:embed="rId4"/>
          <a:stretch>
            <a:fillRect/>
          </a:stretch>
        </p:blipFill>
        <p:spPr>
          <a:xfrm>
            <a:off x="5560112" y="1638925"/>
            <a:ext cx="3686070" cy="316239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5675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415600" y="985737"/>
            <a:ext cx="11360800" cy="579703"/>
          </a:xfr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152396"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489" b="0" i="0" u="none" strike="noStrike" cap="none">
                <a:solidFill>
                  <a:srgbClr val="000000"/>
                </a:solidFill>
                <a:latin typeface="Arial"/>
                <a:ea typeface="Arial"/>
                <a:cs typeface="Arial"/>
                <a:sym typeface="Arial"/>
              </a:defRPr>
            </a:lvl9pPr>
          </a:lstStyle>
          <a:p>
            <a:fld id="{00000000-1234-1234-1234-123412341234}" type="slidenum">
              <a:rPr lang="en" smtClean="0"/>
              <a:pPr/>
              <a:t>27</a:t>
            </a:fld>
            <a:endParaRPr lang="en"/>
          </a:p>
        </p:txBody>
      </p:sp>
      <p:pic>
        <p:nvPicPr>
          <p:cNvPr id="6" name="Picture 5">
            <a:extLst>
              <a:ext uri="{FF2B5EF4-FFF2-40B4-BE49-F238E27FC236}">
                <a16:creationId xmlns:a16="http://schemas.microsoft.com/office/drawing/2014/main" id="{39CC9966-71F4-9148-BB7C-A0C82A284A14}"/>
              </a:ext>
            </a:extLst>
          </p:cNvPr>
          <p:cNvPicPr>
            <a:picLocks noChangeAspect="1"/>
          </p:cNvPicPr>
          <p:nvPr/>
        </p:nvPicPr>
        <p:blipFill>
          <a:blip r:embed="rId3"/>
          <a:stretch>
            <a:fillRect/>
          </a:stretch>
        </p:blipFill>
        <p:spPr>
          <a:xfrm>
            <a:off x="290467" y="1695141"/>
            <a:ext cx="5210980" cy="4232988"/>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3C6D8735-F16C-3248-BD55-1E72EC1A7130}"/>
              </a:ext>
            </a:extLst>
          </p:cNvPr>
          <p:cNvPicPr>
            <a:picLocks noChangeAspect="1"/>
          </p:cNvPicPr>
          <p:nvPr/>
        </p:nvPicPr>
        <p:blipFill>
          <a:blip r:embed="rId4"/>
          <a:stretch>
            <a:fillRect/>
          </a:stretch>
        </p:blipFill>
        <p:spPr>
          <a:xfrm>
            <a:off x="5781201" y="276334"/>
            <a:ext cx="6222129" cy="581074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6E06877-A656-4655-8DA4-192CF136DB57}"/>
              </a:ext>
            </a:extLst>
          </p:cNvPr>
          <p:cNvSpPr txBox="1">
            <a:spLocks/>
          </p:cNvSpPr>
          <p:nvPr/>
        </p:nvSpPr>
        <p:spPr>
          <a:xfrm>
            <a:off x="699257" y="424714"/>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2400" b="0" i="0" u="none" strike="noStrike" kern="0" cap="none" spc="0" normalizeH="0" baseline="0" noProof="0" dirty="0">
                <a:ln>
                  <a:noFill/>
                </a:ln>
                <a:solidFill>
                  <a:srgbClr val="000000"/>
                </a:solidFill>
                <a:effectLst/>
                <a:uLnTx/>
                <a:uFillTx/>
                <a:latin typeface="Arial"/>
                <a:sym typeface="Nunito Sans SemiBold"/>
              </a:rPr>
              <a:t>Supporting your child in preparing for the SATs</a:t>
            </a:r>
          </a:p>
        </p:txBody>
      </p:sp>
      <p:sp>
        <p:nvSpPr>
          <p:cNvPr id="6" name="Text Placeholder 2">
            <a:extLst>
              <a:ext uri="{FF2B5EF4-FFF2-40B4-BE49-F238E27FC236}">
                <a16:creationId xmlns:a16="http://schemas.microsoft.com/office/drawing/2014/main" id="{EB8C7C92-ECD6-4604-B8EC-B67C140A57F1}"/>
              </a:ext>
            </a:extLst>
          </p:cNvPr>
          <p:cNvSpPr txBox="1">
            <a:spLocks/>
          </p:cNvSpPr>
          <p:nvPr/>
        </p:nvSpPr>
        <p:spPr>
          <a:xfrm>
            <a:off x="699257" y="1160638"/>
            <a:ext cx="10793485" cy="404371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600" b="0" i="0" u="none" strike="noStrike" kern="0" cap="none" spc="0" normalizeH="0" baseline="0" noProof="0" dirty="0">
                <a:ln>
                  <a:noFill/>
                </a:ln>
                <a:solidFill>
                  <a:srgbClr val="000000"/>
                </a:solidFill>
                <a:effectLst/>
                <a:uLnTx/>
                <a:uFillTx/>
                <a:latin typeface="Arial"/>
                <a:sym typeface="Nunito"/>
              </a:rPr>
              <a:t>Firstly, a positive attitude goes a long way. Give them as much encouragement and support as you can (but we don’t need to tell you that)!</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endParaRPr kumimoji="0" lang="en-GB" sz="1600" b="0" i="0" u="none" strike="noStrike" kern="0" cap="none" spc="0" normalizeH="0" baseline="0" noProof="0" dirty="0">
              <a:ln>
                <a:noFill/>
              </a:ln>
              <a:solidFill>
                <a:srgbClr val="000000"/>
              </a:solidFill>
              <a:effectLst/>
              <a:uLnTx/>
              <a:uFillTx/>
              <a:latin typeface="Arial"/>
              <a:sym typeface="Nunito"/>
            </a:endParaRP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600" b="0" i="0" u="none" strike="noStrike" kern="0" cap="none" spc="0" normalizeH="0" baseline="0" noProof="0" dirty="0">
                <a:ln>
                  <a:noFill/>
                </a:ln>
                <a:solidFill>
                  <a:srgbClr val="000000"/>
                </a:solidFill>
                <a:effectLst/>
                <a:uLnTx/>
                <a:uFillTx/>
                <a:latin typeface="Arial"/>
                <a:sym typeface="Nunito"/>
              </a:rPr>
              <a:t>Tips:</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Talk to your child’s class teacher if you have any concerns rather than worry your child.</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Encourage your child to talk to their teacher or a trusted adult (including yourself) about their anxieties. Don’t forget that a small amount of anxiety is normal and not harmful.</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Give your child a quiet, distraction free space to complete homework or study.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Give your child time to go outside and reduce screen time.</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Ensure your child is eating and drinking well and getting a good amount of sleep.</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Plan something nice and fun for the weekends before and after SATs. This will help them to relax before the SATs and give them something to look forward to after. </a:t>
            </a:r>
          </a:p>
        </p:txBody>
      </p:sp>
    </p:spTree>
    <p:extLst>
      <p:ext uri="{BB962C8B-B14F-4D97-AF65-F5344CB8AC3E}">
        <p14:creationId xmlns:p14="http://schemas.microsoft.com/office/powerpoint/2010/main" val="1372531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Effect transition="in" filter="fade">
                                      <p:cBhvr>
                                        <p:cTn id="7" dur="500"/>
                                        <p:tgtEl>
                                          <p:spTgt spid="6">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4" end="4"/>
                                            </p:txEl>
                                          </p:spTgt>
                                        </p:tgtEl>
                                        <p:attrNameLst>
                                          <p:attrName>style.visibility</p:attrName>
                                        </p:attrNameLst>
                                      </p:cBhvr>
                                      <p:to>
                                        <p:strVal val="visible"/>
                                      </p:to>
                                    </p:set>
                                    <p:animEffect transition="in" filter="fade">
                                      <p:cBhvr>
                                        <p:cTn id="12" dur="500"/>
                                        <p:tgtEl>
                                          <p:spTgt spid="6">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5" end="5"/>
                                            </p:txEl>
                                          </p:spTgt>
                                        </p:tgtEl>
                                        <p:attrNameLst>
                                          <p:attrName>style.visibility</p:attrName>
                                        </p:attrNameLst>
                                      </p:cBhvr>
                                      <p:to>
                                        <p:strVal val="visible"/>
                                      </p:to>
                                    </p:set>
                                    <p:animEffect transition="in" filter="fade">
                                      <p:cBhvr>
                                        <p:cTn id="17" dur="500"/>
                                        <p:tgtEl>
                                          <p:spTgt spid="6">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Effect transition="in" filter="fade">
                                      <p:cBhvr>
                                        <p:cTn id="22" dur="500"/>
                                        <p:tgtEl>
                                          <p:spTgt spid="6">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7" end="7"/>
                                            </p:txEl>
                                          </p:spTgt>
                                        </p:tgtEl>
                                        <p:attrNameLst>
                                          <p:attrName>style.visibility</p:attrName>
                                        </p:attrNameLst>
                                      </p:cBhvr>
                                      <p:to>
                                        <p:strVal val="visible"/>
                                      </p:to>
                                    </p:set>
                                    <p:animEffect transition="in" filter="fade">
                                      <p:cBhvr>
                                        <p:cTn id="27" dur="500"/>
                                        <p:tgtEl>
                                          <p:spTgt spid="6">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8" end="8"/>
                                            </p:txEl>
                                          </p:spTgt>
                                        </p:tgtEl>
                                        <p:attrNameLst>
                                          <p:attrName>style.visibility</p:attrName>
                                        </p:attrNameLst>
                                      </p:cBhvr>
                                      <p:to>
                                        <p:strVal val="visible"/>
                                      </p:to>
                                    </p:set>
                                    <p:animEffect transition="in" filter="fade">
                                      <p:cBhvr>
                                        <p:cTn id="32" dur="5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95083AEE-FED4-4929-820B-3619DC6E29E9}"/>
              </a:ext>
            </a:extLst>
          </p:cNvPr>
          <p:cNvSpPr txBox="1">
            <a:spLocks/>
          </p:cNvSpPr>
          <p:nvPr/>
        </p:nvSpPr>
        <p:spPr>
          <a:xfrm>
            <a:off x="851246" y="395307"/>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2400" b="0" i="0" u="none" strike="noStrike" kern="0" cap="none" spc="0" normalizeH="0" baseline="0" noProof="0">
                <a:ln>
                  <a:noFill/>
                </a:ln>
                <a:solidFill>
                  <a:srgbClr val="000000"/>
                </a:solidFill>
                <a:effectLst/>
                <a:uLnTx/>
                <a:uFillTx/>
                <a:latin typeface="Arial"/>
                <a:sym typeface="Nunito Sans SemiBold"/>
              </a:rPr>
              <a:t>Supporting your child in preparing for the SATs</a:t>
            </a:r>
            <a:endParaRPr kumimoji="0" lang="en-GB" sz="2400" b="0" i="0" u="none" strike="noStrike" kern="0" cap="none" spc="0" normalizeH="0" baseline="0" noProof="0" dirty="0">
              <a:ln>
                <a:noFill/>
              </a:ln>
              <a:solidFill>
                <a:srgbClr val="000000"/>
              </a:solidFill>
              <a:effectLst/>
              <a:uLnTx/>
              <a:uFillTx/>
              <a:latin typeface="Arial"/>
              <a:sym typeface="Nunito Sans SemiBold"/>
            </a:endParaRPr>
          </a:p>
        </p:txBody>
      </p:sp>
      <p:sp>
        <p:nvSpPr>
          <p:cNvPr id="6" name="Text Placeholder 2">
            <a:extLst>
              <a:ext uri="{FF2B5EF4-FFF2-40B4-BE49-F238E27FC236}">
                <a16:creationId xmlns:a16="http://schemas.microsoft.com/office/drawing/2014/main" id="{FC8FFD3F-E1AD-475F-83CD-272348826755}"/>
              </a:ext>
            </a:extLst>
          </p:cNvPr>
          <p:cNvSpPr txBox="1">
            <a:spLocks/>
          </p:cNvSpPr>
          <p:nvPr/>
        </p:nvSpPr>
        <p:spPr>
          <a:xfrm>
            <a:off x="851245" y="1132076"/>
            <a:ext cx="11227023" cy="38295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000000"/>
                </a:solidFill>
                <a:effectLst/>
                <a:uLnTx/>
                <a:uFillTx/>
                <a:latin typeface="Arial"/>
                <a:sym typeface="Nunito"/>
              </a:rPr>
              <a:t>Further tips:</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800" b="0" i="0" u="none" strike="noStrike" kern="0" cap="none" spc="0" normalizeH="0" baseline="0" noProof="0" dirty="0">
                <a:ln>
                  <a:noFill/>
                </a:ln>
                <a:solidFill>
                  <a:srgbClr val="000000"/>
                </a:solidFill>
                <a:effectLst/>
                <a:uLnTx/>
                <a:uFillTx/>
                <a:latin typeface="Arial"/>
                <a:sym typeface="Nunito"/>
              </a:rPr>
              <a:t>Create a revision timetable that works for you and your child. For some families, 10 to 20 minute activities over a few days works best. For others, a longer study session one day a week might be better. </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800" b="0" i="0" u="none" strike="noStrike" kern="0" cap="none" spc="0" normalizeH="0" baseline="0" noProof="0" dirty="0">
                <a:ln>
                  <a:noFill/>
                </a:ln>
                <a:solidFill>
                  <a:srgbClr val="000000"/>
                </a:solidFill>
                <a:effectLst/>
                <a:uLnTx/>
                <a:uFillTx/>
                <a:latin typeface="Arial"/>
                <a:sym typeface="Nunito"/>
              </a:rPr>
              <a:t>Keep revision light. Going over key knowledge (times tables, real world mental maths as you are shopping or cooking) is a good way to keep revision light. </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US" sz="1800" b="0" i="0" u="none" strike="noStrike" kern="0" cap="none" spc="0" normalizeH="0" baseline="0" noProof="0" dirty="0">
                <a:ln>
                  <a:noFill/>
                </a:ln>
                <a:solidFill>
                  <a:srgbClr val="000000"/>
                </a:solidFill>
                <a:effectLst/>
                <a:uLnTx/>
                <a:uFillTx/>
                <a:latin typeface="Arial"/>
                <a:sym typeface="Nunito"/>
              </a:rPr>
              <a:t>If you’re looking to support your child further with maths at home, there are lots of good websites with free Year 6 revision resources,</a:t>
            </a:r>
            <a:r>
              <a:rPr kumimoji="0" lang="en-US" sz="1800" b="0" i="0" u="none" strike="noStrike" kern="0" cap="none" spc="0" normalizeH="0" noProof="0" dirty="0">
                <a:ln>
                  <a:noFill/>
                </a:ln>
                <a:solidFill>
                  <a:srgbClr val="000000"/>
                </a:solidFill>
                <a:effectLst/>
                <a:uLnTx/>
                <a:uFillTx/>
                <a:latin typeface="Arial"/>
                <a:sym typeface="Nunito"/>
              </a:rPr>
              <a:t> such as</a:t>
            </a:r>
            <a:r>
              <a:rPr kumimoji="0" lang="en-US" sz="1800" b="0" i="0" u="none" strike="noStrike" kern="0" cap="none" spc="0" normalizeH="0" baseline="0" noProof="0" dirty="0">
                <a:ln>
                  <a:noFill/>
                </a:ln>
                <a:solidFill>
                  <a:srgbClr val="000000"/>
                </a:solidFill>
                <a:effectLst/>
                <a:uLnTx/>
                <a:uFillTx/>
                <a:latin typeface="Arial"/>
                <a:sym typeface="Nunito"/>
              </a:rPr>
              <a:t> </a:t>
            </a:r>
            <a:r>
              <a:rPr kumimoji="0" lang="en-US" sz="1800" b="0" i="0" u="none" strike="noStrike" kern="0" cap="none" spc="0" normalizeH="0" baseline="0" noProof="0" dirty="0">
                <a:ln>
                  <a:noFill/>
                </a:ln>
                <a:solidFill>
                  <a:srgbClr val="000000"/>
                </a:solidFill>
                <a:effectLst/>
                <a:uLnTx/>
                <a:uFillTx/>
                <a:latin typeface="Arial"/>
                <a:sym typeface="Nunito"/>
                <a:hlinkClick r:id="rId3"/>
              </a:rPr>
              <a:t>thirdspacelearning.com/blog/category/for-parents/</a:t>
            </a:r>
            <a:r>
              <a:rPr kumimoji="0" lang="en-US" sz="1800" b="0" i="0" u="none" strike="noStrike" kern="0" cap="none" spc="0" normalizeH="0" baseline="0" noProof="0" dirty="0">
                <a:ln>
                  <a:noFill/>
                </a:ln>
                <a:solidFill>
                  <a:srgbClr val="000000"/>
                </a:solidFill>
                <a:effectLst/>
                <a:uLnTx/>
                <a:uFillTx/>
                <a:latin typeface="Arial"/>
                <a:sym typeface="Nunito"/>
              </a:rPr>
              <a:t>.</a:t>
            </a:r>
          </a:p>
        </p:txBody>
      </p:sp>
    </p:spTree>
    <p:extLst>
      <p:ext uri="{BB962C8B-B14F-4D97-AF65-F5344CB8AC3E}">
        <p14:creationId xmlns:p14="http://schemas.microsoft.com/office/powerpoint/2010/main" val="3225375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5ABAF5FA-C962-4C23-A325-FA63FBBF3182}"/>
              </a:ext>
            </a:extLst>
          </p:cNvPr>
          <p:cNvSpPr txBox="1">
            <a:spLocks/>
          </p:cNvSpPr>
          <p:nvPr/>
        </p:nvSpPr>
        <p:spPr>
          <a:xfrm>
            <a:off x="1085073" y="313420"/>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2400" b="0" i="0" u="none" strike="noStrike" kern="0" cap="none" spc="0" normalizeH="0" baseline="0" noProof="0">
                <a:ln>
                  <a:noFill/>
                </a:ln>
                <a:solidFill>
                  <a:srgbClr val="000000"/>
                </a:solidFill>
                <a:effectLst/>
                <a:uLnTx/>
                <a:uFillTx/>
                <a:latin typeface="Arial"/>
                <a:sym typeface="Nunito Sans SemiBold"/>
              </a:rPr>
              <a:t>Things to remember about SATs</a:t>
            </a:r>
            <a:endParaRPr kumimoji="0" lang="en-GB" sz="2400" b="0" i="0" u="none" strike="noStrike" kern="0" cap="none" spc="0" normalizeH="0" baseline="0" noProof="0" dirty="0">
              <a:ln>
                <a:noFill/>
              </a:ln>
              <a:solidFill>
                <a:srgbClr val="000000"/>
              </a:solidFill>
              <a:effectLst/>
              <a:uLnTx/>
              <a:uFillTx/>
              <a:latin typeface="Arial"/>
              <a:sym typeface="Nunito Sans SemiBold"/>
            </a:endParaRPr>
          </a:p>
        </p:txBody>
      </p:sp>
      <p:sp>
        <p:nvSpPr>
          <p:cNvPr id="6" name="Text Placeholder 2">
            <a:extLst>
              <a:ext uri="{FF2B5EF4-FFF2-40B4-BE49-F238E27FC236}">
                <a16:creationId xmlns:a16="http://schemas.microsoft.com/office/drawing/2014/main" id="{CB0878A1-FEED-4A4C-98C4-747D6A124120}"/>
              </a:ext>
            </a:extLst>
          </p:cNvPr>
          <p:cNvSpPr txBox="1">
            <a:spLocks/>
          </p:cNvSpPr>
          <p:nvPr/>
        </p:nvSpPr>
        <p:spPr>
          <a:xfrm>
            <a:off x="599402" y="1022894"/>
            <a:ext cx="10993196" cy="38295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283593"/>
                </a:solidFill>
                <a:effectLst/>
                <a:uLnTx/>
                <a:uFillTx/>
                <a:latin typeface="Arial"/>
                <a:sym typeface="Nunito"/>
              </a:rPr>
              <a:t>SATs focus on what children know about Maths and English. </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000000"/>
                </a:solidFill>
                <a:effectLst/>
                <a:uLnTx/>
                <a:uFillTx/>
                <a:latin typeface="Arial"/>
                <a:sym typeface="Nunito"/>
              </a:rPr>
              <a:t>They will not reflect how talented they are at science, geography, art, PE…, and they certainly won’t highlight all of their amazing personal characteristics.</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endParaRPr kumimoji="0" lang="en-GB" sz="1800" b="0" i="0" u="none" strike="noStrike" kern="0" cap="none" spc="0" normalizeH="0" baseline="0" noProof="0" dirty="0">
              <a:ln>
                <a:noFill/>
              </a:ln>
              <a:solidFill>
                <a:srgbClr val="000000"/>
              </a:solidFill>
              <a:effectLst/>
              <a:uLnTx/>
              <a:uFillTx/>
              <a:latin typeface="Arial"/>
              <a:sym typeface="Nunito"/>
            </a:endParaRP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283593"/>
                </a:solidFill>
                <a:effectLst/>
                <a:uLnTx/>
                <a:uFillTx/>
                <a:latin typeface="Arial"/>
                <a:sym typeface="Nunito"/>
              </a:rPr>
              <a:t>SATs don’t tell the whole story.</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000000"/>
                </a:solidFill>
                <a:effectLst/>
                <a:uLnTx/>
                <a:uFillTx/>
                <a:latin typeface="Arial"/>
                <a:sym typeface="Nunito"/>
              </a:rPr>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endParaRPr kumimoji="0" lang="en-GB" sz="1800" b="0" i="0" u="none" strike="noStrike" kern="0" cap="none" spc="0" normalizeH="0" baseline="0" noProof="0" dirty="0">
              <a:ln>
                <a:noFill/>
              </a:ln>
              <a:solidFill>
                <a:srgbClr val="000000"/>
              </a:solidFill>
              <a:effectLst/>
              <a:uLnTx/>
              <a:uFillTx/>
              <a:latin typeface="Arial"/>
              <a:sym typeface="Nunito"/>
            </a:endParaRP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283593"/>
                </a:solidFill>
                <a:effectLst/>
                <a:uLnTx/>
                <a:uFillTx/>
                <a:latin typeface="Arial"/>
                <a:sym typeface="Nunito"/>
              </a:rPr>
              <a:t>SATs are only four days out of a whole Primary School career. </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000000"/>
                </a:solidFill>
                <a:effectLst/>
                <a:uLnTx/>
                <a:uFillTx/>
                <a:latin typeface="Arial"/>
                <a:sym typeface="Nunito"/>
              </a:rPr>
              <a:t>In reality, there’s one or two papers each day that last 30 to 60 minutes.</a:t>
            </a:r>
          </a:p>
        </p:txBody>
      </p:sp>
    </p:spTree>
    <p:extLst>
      <p:ext uri="{BB962C8B-B14F-4D97-AF65-F5344CB8AC3E}">
        <p14:creationId xmlns:p14="http://schemas.microsoft.com/office/powerpoint/2010/main" val="2405164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Effect transition="in" filter="fade">
                                      <p:cBhvr>
                                        <p:cTn id="7" dur="500"/>
                                        <p:tgtEl>
                                          <p:spTgt spid="6">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4" end="4"/>
                                            </p:txEl>
                                          </p:spTgt>
                                        </p:tgtEl>
                                        <p:attrNameLst>
                                          <p:attrName>style.visibility</p:attrName>
                                        </p:attrNameLst>
                                      </p:cBhvr>
                                      <p:to>
                                        <p:strVal val="visible"/>
                                      </p:to>
                                    </p:set>
                                    <p:animEffect transition="in" filter="fade">
                                      <p:cBhvr>
                                        <p:cTn id="10" dur="500"/>
                                        <p:tgtEl>
                                          <p:spTgt spid="6">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xEl>
                                              <p:pRg st="6" end="6"/>
                                            </p:txEl>
                                          </p:spTgt>
                                        </p:tgtEl>
                                        <p:attrNameLst>
                                          <p:attrName>style.visibility</p:attrName>
                                        </p:attrNameLst>
                                      </p:cBhvr>
                                      <p:to>
                                        <p:strVal val="visible"/>
                                      </p:to>
                                    </p:set>
                                    <p:animEffect transition="in" filter="fade">
                                      <p:cBhvr>
                                        <p:cTn id="15" dur="500"/>
                                        <p:tgtEl>
                                          <p:spTgt spid="6">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6">
                                            <p:txEl>
                                              <p:pRg st="7" end="7"/>
                                            </p:txEl>
                                          </p:spTgt>
                                        </p:tgtEl>
                                        <p:attrNameLst>
                                          <p:attrName>style.visibility</p:attrName>
                                        </p:attrNameLst>
                                      </p:cBhvr>
                                      <p:to>
                                        <p:strVal val="visible"/>
                                      </p:to>
                                    </p:set>
                                    <p:animEffect transition="in" filter="fade">
                                      <p:cBhvr>
                                        <p:cTn id="18" dur="5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E49DBB-093F-4C18-879F-2AFDEF77A873}"/>
              </a:ext>
            </a:extLst>
          </p:cNvPr>
          <p:cNvSpPr txBox="1">
            <a:spLocks/>
          </p:cNvSpPr>
          <p:nvPr/>
        </p:nvSpPr>
        <p:spPr>
          <a:xfrm>
            <a:off x="675640" y="456060"/>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2400" b="0" i="0" u="none" strike="noStrike" kern="0" cap="none" spc="0" normalizeH="0" baseline="0" noProof="0">
                <a:ln>
                  <a:noFill/>
                </a:ln>
                <a:solidFill>
                  <a:srgbClr val="000000"/>
                </a:solidFill>
                <a:effectLst/>
                <a:uLnTx/>
                <a:uFillTx/>
                <a:latin typeface="Arial"/>
                <a:sym typeface="Nunito Sans SemiBold"/>
              </a:rPr>
              <a:t>What to do if you are worried about your child</a:t>
            </a:r>
            <a:endParaRPr kumimoji="0" lang="en-GB" sz="2400" b="0" i="0" u="none" strike="noStrike" kern="0" cap="none" spc="0" normalizeH="0" baseline="0" noProof="0" dirty="0">
              <a:ln>
                <a:noFill/>
              </a:ln>
              <a:solidFill>
                <a:srgbClr val="000000"/>
              </a:solidFill>
              <a:effectLst/>
              <a:uLnTx/>
              <a:uFillTx/>
              <a:latin typeface="Arial"/>
              <a:sym typeface="Nunito Sans SemiBold"/>
            </a:endParaRPr>
          </a:p>
        </p:txBody>
      </p:sp>
      <p:sp>
        <p:nvSpPr>
          <p:cNvPr id="3" name="Text Placeholder 2">
            <a:extLst>
              <a:ext uri="{FF2B5EF4-FFF2-40B4-BE49-F238E27FC236}">
                <a16:creationId xmlns:a16="http://schemas.microsoft.com/office/drawing/2014/main" id="{A21C98F6-7F5F-4228-8403-2C3C621B4DAE}"/>
              </a:ext>
            </a:extLst>
          </p:cNvPr>
          <p:cNvSpPr txBox="1">
            <a:spLocks/>
          </p:cNvSpPr>
          <p:nvPr/>
        </p:nvSpPr>
        <p:spPr>
          <a:xfrm>
            <a:off x="675639" y="1342954"/>
            <a:ext cx="11088731" cy="38295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000000"/>
                </a:solidFill>
                <a:effectLst/>
                <a:uLnTx/>
                <a:uFillTx/>
                <a:latin typeface="Arial"/>
                <a:sym typeface="Nunito"/>
              </a:rPr>
              <a:t>SATs often induce a certain degree of worry or anxiety but there is, of course, a tipping point. </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endParaRPr kumimoji="0" lang="en-GB" sz="1800" b="0" i="0" u="none" strike="noStrike" kern="0" cap="none" spc="0" normalizeH="0" baseline="0" noProof="0" dirty="0">
              <a:ln>
                <a:noFill/>
              </a:ln>
              <a:solidFill>
                <a:srgbClr val="000000"/>
              </a:solidFill>
              <a:effectLst/>
              <a:uLnTx/>
              <a:uFillTx/>
              <a:latin typeface="Arial"/>
              <a:sym typeface="Nunito"/>
            </a:endParaRP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000000"/>
                </a:solidFill>
                <a:effectLst/>
                <a:uLnTx/>
                <a:uFillTx/>
                <a:latin typeface="Arial"/>
                <a:sym typeface="Nunito"/>
              </a:rPr>
              <a:t>SATs anxiety should not:</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800" b="0" i="0" u="none" strike="noStrike" kern="0" cap="none" spc="0" normalizeH="0" baseline="0" noProof="0" dirty="0">
                <a:ln>
                  <a:noFill/>
                </a:ln>
                <a:solidFill>
                  <a:srgbClr val="283593"/>
                </a:solidFill>
                <a:effectLst/>
                <a:uLnTx/>
                <a:uFillTx/>
                <a:latin typeface="Arial"/>
                <a:sym typeface="Nunito"/>
              </a:rPr>
              <a:t>Affect a child’s appetite</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800" b="0" i="0" u="none" strike="noStrike" kern="0" cap="none" spc="0" normalizeH="0" baseline="0" noProof="0" dirty="0">
                <a:ln>
                  <a:noFill/>
                </a:ln>
                <a:solidFill>
                  <a:srgbClr val="283593"/>
                </a:solidFill>
                <a:effectLst/>
                <a:uLnTx/>
                <a:uFillTx/>
                <a:latin typeface="Arial"/>
                <a:sym typeface="Nunito"/>
              </a:rPr>
              <a:t>Affect a child’s sleep</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800" b="0" i="0" u="none" strike="noStrike" kern="0" cap="none" spc="0" normalizeH="0" baseline="0" noProof="0" dirty="0">
                <a:ln>
                  <a:noFill/>
                </a:ln>
                <a:solidFill>
                  <a:srgbClr val="283593"/>
                </a:solidFill>
                <a:effectLst/>
                <a:uLnTx/>
                <a:uFillTx/>
                <a:latin typeface="Arial"/>
                <a:sym typeface="Nunito"/>
              </a:rPr>
              <a:t>Affect a child’s personality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800" b="0" i="0" u="none" strike="noStrike" kern="0" cap="none" spc="0" normalizeH="0" baseline="0" noProof="0" dirty="0">
                <a:ln>
                  <a:noFill/>
                </a:ln>
                <a:solidFill>
                  <a:srgbClr val="283593"/>
                </a:solidFill>
                <a:effectLst/>
                <a:uLnTx/>
                <a:uFillTx/>
                <a:latin typeface="Arial"/>
                <a:sym typeface="Nunito"/>
              </a:rPr>
              <a:t>Induce panic, tears or disengagement from lessons</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800" b="0" i="0" u="none" strike="noStrike" kern="0" cap="none" spc="0" normalizeH="0" baseline="0" noProof="0" dirty="0">
                <a:ln>
                  <a:noFill/>
                </a:ln>
                <a:solidFill>
                  <a:srgbClr val="283593"/>
                </a:solidFill>
                <a:effectLst/>
                <a:uLnTx/>
                <a:uFillTx/>
                <a:latin typeface="Arial"/>
                <a:sym typeface="Nunito"/>
              </a:rPr>
              <a:t>Be a reason not to attend school.</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endParaRPr kumimoji="0" lang="en-GB" sz="1800" b="0" i="0" u="none" strike="noStrike" kern="0" cap="none" spc="0" normalizeH="0" baseline="0" noProof="0" dirty="0">
              <a:ln>
                <a:noFill/>
              </a:ln>
              <a:solidFill>
                <a:srgbClr val="000000"/>
              </a:solidFill>
              <a:effectLst/>
              <a:uLnTx/>
              <a:uFillTx/>
              <a:latin typeface="Arial"/>
              <a:sym typeface="Nunito"/>
            </a:endParaRP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000000"/>
                </a:solidFill>
                <a:effectLst/>
                <a:uLnTx/>
                <a:uFillTx/>
                <a:latin typeface="Arial"/>
                <a:sym typeface="Nunito"/>
              </a:rPr>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Tree>
    <p:extLst>
      <p:ext uri="{BB962C8B-B14F-4D97-AF65-F5344CB8AC3E}">
        <p14:creationId xmlns:p14="http://schemas.microsoft.com/office/powerpoint/2010/main" val="40058399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749A4A-D110-4C39-8AB7-0F2FF0D2C987}"/>
              </a:ext>
            </a:extLst>
          </p:cNvPr>
          <p:cNvSpPr txBox="1">
            <a:spLocks/>
          </p:cNvSpPr>
          <p:nvPr/>
        </p:nvSpPr>
        <p:spPr>
          <a:xfrm>
            <a:off x="370764" y="436251"/>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2400" b="0" i="0" u="none" strike="noStrike" kern="0" cap="none" spc="0" normalizeH="0" baseline="0" noProof="0">
                <a:ln>
                  <a:noFill/>
                </a:ln>
                <a:solidFill>
                  <a:srgbClr val="000000"/>
                </a:solidFill>
                <a:effectLst/>
                <a:uLnTx/>
                <a:uFillTx/>
                <a:latin typeface="Arial"/>
                <a:sym typeface="Nunito Sans SemiBold"/>
              </a:rPr>
              <a:t>What to do if you are worried about your child</a:t>
            </a:r>
            <a:endParaRPr kumimoji="0" lang="en-GB" sz="2400" b="0" i="0" u="none" strike="noStrike" kern="0" cap="none" spc="0" normalizeH="0" baseline="0" noProof="0" dirty="0">
              <a:ln>
                <a:noFill/>
              </a:ln>
              <a:solidFill>
                <a:srgbClr val="000000"/>
              </a:solidFill>
              <a:effectLst/>
              <a:uLnTx/>
              <a:uFillTx/>
              <a:latin typeface="Arial"/>
              <a:sym typeface="Nunito Sans SemiBold"/>
            </a:endParaRPr>
          </a:p>
        </p:txBody>
      </p:sp>
      <p:sp>
        <p:nvSpPr>
          <p:cNvPr id="3" name="Text Placeholder 2">
            <a:extLst>
              <a:ext uri="{FF2B5EF4-FFF2-40B4-BE49-F238E27FC236}">
                <a16:creationId xmlns:a16="http://schemas.microsoft.com/office/drawing/2014/main" id="{E287BAF2-3000-4B58-9440-68F71F279989}"/>
              </a:ext>
            </a:extLst>
          </p:cNvPr>
          <p:cNvSpPr txBox="1">
            <a:spLocks/>
          </p:cNvSpPr>
          <p:nvPr/>
        </p:nvSpPr>
        <p:spPr>
          <a:xfrm>
            <a:off x="370764" y="1050189"/>
            <a:ext cx="11450472" cy="38295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283593"/>
                </a:solidFill>
                <a:effectLst/>
                <a:uLnTx/>
                <a:uFillTx/>
                <a:latin typeface="Arial"/>
                <a:sym typeface="Nunito"/>
              </a:rPr>
              <a:t>Talk to the school</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000000"/>
                </a:solidFill>
                <a:effectLst/>
                <a:uLnTx/>
                <a:uFillTx/>
                <a:latin typeface="Arial"/>
                <a:sym typeface="Nunito"/>
              </a:rPr>
              <a:t>Sometimes concerns present at home and not at school. If you notice a change in your child, talk to the school so that everyone concerned can offer the support needed. </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endParaRPr kumimoji="0" lang="en-GB" sz="1800" b="0" i="0" u="none" strike="noStrike" kern="0" cap="none" spc="0" normalizeH="0" baseline="0" noProof="0" dirty="0">
              <a:ln>
                <a:noFill/>
              </a:ln>
              <a:solidFill>
                <a:srgbClr val="000000"/>
              </a:solidFill>
              <a:effectLst/>
              <a:uLnTx/>
              <a:uFillTx/>
              <a:latin typeface="Arial"/>
              <a:sym typeface="Nunito"/>
            </a:endParaRP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283593"/>
                </a:solidFill>
                <a:effectLst/>
                <a:uLnTx/>
                <a:uFillTx/>
                <a:latin typeface="Arial"/>
                <a:sym typeface="Nunito"/>
              </a:rPr>
              <a:t>Talk to your child</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000000"/>
                </a:solidFill>
                <a:effectLst/>
                <a:uLnTx/>
                <a:uFillTx/>
                <a:latin typeface="Arial"/>
                <a:sym typeface="Nunito"/>
              </a:rPr>
              <a:t>Talk to your child about what aspect of SATs concerns them the most. If you can help them pinpoint what is bothering them the most, you can take specific steps to help reassure them. </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endParaRPr kumimoji="0" lang="en-GB" sz="1800" b="0" i="0" u="none" strike="noStrike" kern="0" cap="none" spc="0" normalizeH="0" baseline="0" noProof="0" dirty="0">
              <a:ln>
                <a:noFill/>
              </a:ln>
              <a:solidFill>
                <a:srgbClr val="000000"/>
              </a:solidFill>
              <a:effectLst/>
              <a:uLnTx/>
              <a:uFillTx/>
              <a:latin typeface="Arial"/>
              <a:sym typeface="Nunito"/>
            </a:endParaRP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283593"/>
                </a:solidFill>
                <a:effectLst/>
                <a:uLnTx/>
                <a:uFillTx/>
                <a:latin typeface="Arial"/>
                <a:sym typeface="Nunito"/>
              </a:rPr>
              <a:t>Encourage your child to talk to their teacher</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000000"/>
                </a:solidFill>
                <a:effectLst/>
                <a:uLnTx/>
                <a:uFillTx/>
                <a:latin typeface="Arial"/>
                <a:sym typeface="Nunito"/>
              </a:rPr>
              <a:t>SATs are</a:t>
            </a:r>
            <a:r>
              <a:rPr kumimoji="0" lang="en-GB" sz="1800" b="0" i="0" u="none" strike="noStrike" kern="0" cap="none" spc="0" normalizeH="0" noProof="0" dirty="0">
                <a:ln>
                  <a:noFill/>
                </a:ln>
                <a:solidFill>
                  <a:srgbClr val="000000"/>
                </a:solidFill>
                <a:effectLst/>
                <a:uLnTx/>
                <a:uFillTx/>
                <a:latin typeface="Arial"/>
                <a:sym typeface="Nunito"/>
              </a:rPr>
              <a:t> strongly</a:t>
            </a:r>
            <a:r>
              <a:rPr kumimoji="0" lang="en-GB" sz="1800" b="0" i="0" u="none" strike="noStrike" kern="0" cap="none" spc="0" normalizeH="0" baseline="0" noProof="0" dirty="0">
                <a:ln>
                  <a:noFill/>
                </a:ln>
                <a:solidFill>
                  <a:srgbClr val="000000"/>
                </a:solidFill>
                <a:effectLst/>
                <a:uLnTx/>
                <a:uFillTx/>
                <a:latin typeface="Arial"/>
                <a:sym typeface="Nunito"/>
              </a:rPr>
              <a:t> linked to school. Don’t be surprised if your child would prefer seek reassurance from teachers over family members. </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endParaRPr kumimoji="0" lang="en-GB" sz="1800" b="0" i="0" u="none" strike="noStrike" kern="0" cap="none" spc="0" normalizeH="0" baseline="0" noProof="0" dirty="0">
              <a:ln>
                <a:noFill/>
              </a:ln>
              <a:solidFill>
                <a:srgbClr val="000000"/>
              </a:solidFill>
              <a:effectLst/>
              <a:uLnTx/>
              <a:uFillTx/>
              <a:latin typeface="Arial"/>
              <a:sym typeface="Nunito"/>
            </a:endParaRP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283593"/>
                </a:solidFill>
                <a:effectLst/>
                <a:uLnTx/>
                <a:uFillTx/>
                <a:latin typeface="Arial"/>
                <a:sym typeface="Nunito"/>
              </a:rPr>
              <a:t>Try not to project your own anxieties or views about the SATs</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0" u="none" strike="noStrike" kern="0" cap="none" spc="0" normalizeH="0" baseline="0" noProof="0" dirty="0">
                <a:ln>
                  <a:noFill/>
                </a:ln>
                <a:solidFill>
                  <a:srgbClr val="000000"/>
                </a:solidFill>
                <a:effectLst/>
                <a:uLnTx/>
                <a:uFillTx/>
                <a:latin typeface="Arial"/>
                <a:sym typeface="Nunito"/>
              </a:rPr>
              <a:t>Children can be very intuitive. If they see that you are anxious, this could add to their own anxieties. Similarly, if you don’t believe in SATs, your child may reflect this view.</a:t>
            </a:r>
          </a:p>
        </p:txBody>
      </p:sp>
    </p:spTree>
    <p:extLst>
      <p:ext uri="{BB962C8B-B14F-4D97-AF65-F5344CB8AC3E}">
        <p14:creationId xmlns:p14="http://schemas.microsoft.com/office/powerpoint/2010/main" val="1108679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animEffect transition="in" filter="fade">
                                      <p:cBhvr>
                                        <p:cTn id="23" dur="500"/>
                                        <p:tgtEl>
                                          <p:spTgt spid="3">
                                            <p:txEl>
                                              <p:pRg st="9" end="9"/>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10" end="10"/>
                                            </p:txEl>
                                          </p:spTgt>
                                        </p:tgtEl>
                                        <p:attrNameLst>
                                          <p:attrName>style.visibility</p:attrName>
                                        </p:attrNameLst>
                                      </p:cBhvr>
                                      <p:to>
                                        <p:strVal val="visible"/>
                                      </p:to>
                                    </p:set>
                                    <p:animEffect transition="in" filter="fade">
                                      <p:cBhvr>
                                        <p:cTn id="26"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78AC2-F753-4E96-8B17-F3DB18F31647}"/>
              </a:ext>
            </a:extLst>
          </p:cNvPr>
          <p:cNvSpPr txBox="1">
            <a:spLocks/>
          </p:cNvSpPr>
          <p:nvPr/>
        </p:nvSpPr>
        <p:spPr>
          <a:xfrm>
            <a:off x="621836" y="601766"/>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marL="0" marR="0" lvl="0" indent="0" algn="l" defTabSz="914400" rtl="0" eaLnBrk="1" fontAlgn="auto" latinLnBrk="0" hangingPunct="1">
              <a:lnSpc>
                <a:spcPct val="100000"/>
              </a:lnSpc>
              <a:spcBef>
                <a:spcPts val="0"/>
              </a:spcBef>
              <a:spcAft>
                <a:spcPts val="0"/>
              </a:spcAft>
              <a:buClr>
                <a:srgbClr val="000000"/>
              </a:buClr>
              <a:buSzPts val="2800"/>
              <a:buFont typeface="Nunito Sans SemiBold"/>
              <a:buNone/>
              <a:tabLst/>
              <a:defRPr/>
            </a:pPr>
            <a:r>
              <a:rPr kumimoji="0" lang="en-GB" sz="2400" b="0" i="0" u="none" strike="noStrike" kern="0" cap="none" spc="0" normalizeH="0" baseline="0" noProof="0">
                <a:ln>
                  <a:noFill/>
                </a:ln>
                <a:solidFill>
                  <a:srgbClr val="000000"/>
                </a:solidFill>
                <a:effectLst/>
                <a:uLnTx/>
                <a:uFillTx/>
                <a:latin typeface="Arial"/>
                <a:sym typeface="Nunito Sans SemiBold"/>
              </a:rPr>
              <a:t>Advice for Year 6 children</a:t>
            </a:r>
            <a:endParaRPr kumimoji="0" lang="en-GB" sz="2400" b="0" i="0" u="none" strike="noStrike" kern="0" cap="none" spc="0" normalizeH="0" baseline="0" noProof="0" dirty="0">
              <a:ln>
                <a:noFill/>
              </a:ln>
              <a:solidFill>
                <a:srgbClr val="000000"/>
              </a:solidFill>
              <a:effectLst/>
              <a:uLnTx/>
              <a:uFillTx/>
              <a:latin typeface="Arial"/>
              <a:sym typeface="Nunito Sans SemiBold"/>
            </a:endParaRPr>
          </a:p>
        </p:txBody>
      </p:sp>
      <p:sp>
        <p:nvSpPr>
          <p:cNvPr id="3" name="Text Placeholder 2">
            <a:extLst>
              <a:ext uri="{FF2B5EF4-FFF2-40B4-BE49-F238E27FC236}">
                <a16:creationId xmlns:a16="http://schemas.microsoft.com/office/drawing/2014/main" id="{B0169362-9D74-4CBF-A1FB-98DDD3D2DE59}"/>
              </a:ext>
            </a:extLst>
          </p:cNvPr>
          <p:cNvSpPr txBox="1">
            <a:spLocks/>
          </p:cNvSpPr>
          <p:nvPr/>
        </p:nvSpPr>
        <p:spPr>
          <a:xfrm>
            <a:off x="621836" y="1368627"/>
            <a:ext cx="10948328" cy="38295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800" b="0" i="0" u="none" strike="noStrike" kern="0" cap="none" spc="0" normalizeH="0" baseline="0" noProof="0" dirty="0">
                <a:ln>
                  <a:noFill/>
                </a:ln>
                <a:solidFill>
                  <a:srgbClr val="000000"/>
                </a:solidFill>
                <a:effectLst/>
                <a:uLnTx/>
                <a:uFillTx/>
                <a:latin typeface="Arial"/>
                <a:sym typeface="Nunito"/>
              </a:rPr>
              <a:t>Listen to your teacher.</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800" b="0" i="0" u="none" strike="noStrike" kern="0" cap="none" spc="0" normalizeH="0" baseline="0" noProof="0" dirty="0">
                <a:ln>
                  <a:noFill/>
                </a:ln>
                <a:solidFill>
                  <a:srgbClr val="000000"/>
                </a:solidFill>
                <a:effectLst/>
                <a:uLnTx/>
                <a:uFillTx/>
                <a:latin typeface="Arial"/>
                <a:sym typeface="Nunito"/>
              </a:rPr>
              <a:t>The adults you work with all want you to do your best.</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800" b="0" i="0" u="none" strike="noStrike" kern="0" cap="none" spc="0" normalizeH="0" baseline="0" noProof="0" dirty="0">
                <a:ln>
                  <a:noFill/>
                </a:ln>
                <a:solidFill>
                  <a:srgbClr val="000000"/>
                </a:solidFill>
                <a:effectLst/>
                <a:uLnTx/>
                <a:uFillTx/>
                <a:latin typeface="Arial"/>
                <a:sym typeface="Nunito"/>
              </a:rPr>
              <a:t>Get plenty of sleep and eat well, this will help your brain.</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800" b="0" i="0" u="none" strike="noStrike" kern="0" cap="none" spc="0" normalizeH="0" baseline="0" noProof="0" dirty="0">
                <a:ln>
                  <a:noFill/>
                </a:ln>
                <a:solidFill>
                  <a:srgbClr val="000000"/>
                </a:solidFill>
                <a:effectLst/>
                <a:uLnTx/>
                <a:uFillTx/>
                <a:latin typeface="Arial"/>
                <a:sym typeface="Nunito"/>
              </a:rPr>
              <a:t>Read all the questions carefully. This can help you to avoid silly mistakes.</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800" b="0" i="0" u="none" strike="noStrike" kern="0" cap="none" spc="0" normalizeH="0" baseline="0" noProof="0" dirty="0">
                <a:ln>
                  <a:noFill/>
                </a:ln>
                <a:solidFill>
                  <a:srgbClr val="000000"/>
                </a:solidFill>
                <a:effectLst/>
                <a:uLnTx/>
                <a:uFillTx/>
                <a:latin typeface="Arial"/>
                <a:sym typeface="Nunito"/>
              </a:rPr>
              <a:t>Don’t panic. There may be questions you think you can’t answer. Take a deep breath. Read it again. You can always move on and go back to it later. It’s often better to write something rather than nothing. </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800" b="0" i="0" u="none" strike="noStrike" kern="0" cap="none" spc="0" normalizeH="0" baseline="0" noProof="0" dirty="0">
                <a:ln>
                  <a:noFill/>
                </a:ln>
                <a:solidFill>
                  <a:srgbClr val="000000"/>
                </a:solidFill>
                <a:effectLst/>
                <a:uLnTx/>
                <a:uFillTx/>
                <a:latin typeface="Arial"/>
                <a:sym typeface="Nunito"/>
              </a:rPr>
              <a:t>Remember that the Year 6 SATs last for 4 days out of your whole life!</a:t>
            </a: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endParaRPr kumimoji="0" lang="en-GB" sz="1800" b="0" i="0" u="none" strike="noStrike" kern="0" cap="none" spc="0" normalizeH="0" baseline="0" noProof="0" dirty="0">
              <a:ln>
                <a:noFill/>
              </a:ln>
              <a:solidFill>
                <a:srgbClr val="000000"/>
              </a:solidFill>
              <a:effectLst/>
              <a:uLnTx/>
              <a:uFillTx/>
              <a:latin typeface="Arial"/>
              <a:sym typeface="Nunito"/>
            </a:endParaRP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endParaRPr kumimoji="0" lang="en-GB" sz="1800" b="0" i="0" u="none" strike="noStrike" kern="0" cap="none" spc="0" normalizeH="0" baseline="0" noProof="0" dirty="0">
              <a:ln>
                <a:noFill/>
              </a:ln>
              <a:solidFill>
                <a:srgbClr val="000000"/>
              </a:solidFill>
              <a:effectLst/>
              <a:uLnTx/>
              <a:uFillTx/>
              <a:latin typeface="Arial"/>
              <a:sym typeface="Nunito"/>
            </a:endParaRPr>
          </a:p>
          <a:p>
            <a:pPr marL="114300" marR="0" lvl="0" indent="0" algn="l" defTabSz="914400" rtl="0" eaLnBrk="1" fontAlgn="auto" latinLnBrk="0" hangingPunct="1">
              <a:lnSpc>
                <a:spcPct val="115000"/>
              </a:lnSpc>
              <a:spcBef>
                <a:spcPts val="0"/>
              </a:spcBef>
              <a:spcAft>
                <a:spcPts val="0"/>
              </a:spcAft>
              <a:buClr>
                <a:srgbClr val="595959"/>
              </a:buClr>
              <a:buSzPts val="1800"/>
              <a:buFont typeface="Nunito"/>
              <a:buNone/>
              <a:tabLst/>
              <a:defRPr/>
            </a:pPr>
            <a:r>
              <a:rPr kumimoji="0" lang="en-GB" sz="1800" b="0" i="1" u="none" strike="noStrike" kern="0" cap="none" spc="0" normalizeH="0" baseline="0" noProof="0" dirty="0">
                <a:ln>
                  <a:noFill/>
                </a:ln>
                <a:solidFill>
                  <a:srgbClr val="283593"/>
                </a:solidFill>
                <a:effectLst/>
                <a:uLnTx/>
                <a:uFillTx/>
                <a:latin typeface="Arial"/>
                <a:sym typeface="Nunito"/>
              </a:rPr>
              <a:t>“Stay focused in class so you don’t have loads of extra studying to do at home!” – Year 7 pupil’s advice.</a:t>
            </a:r>
          </a:p>
        </p:txBody>
      </p:sp>
      <p:sp>
        <p:nvSpPr>
          <p:cNvPr id="4" name="Slide Number Placeholder 3">
            <a:extLst>
              <a:ext uri="{FF2B5EF4-FFF2-40B4-BE49-F238E27FC236}">
                <a16:creationId xmlns:a16="http://schemas.microsoft.com/office/drawing/2014/main" id="{4A504D59-E7F6-481E-AFD6-6F4E252FAB1F}"/>
              </a:ext>
            </a:extLst>
          </p:cNvPr>
          <p:cNvSpPr txBox="1">
            <a:spLocks/>
          </p:cNvSpPr>
          <p:nvPr/>
        </p:nvSpPr>
        <p:spPr>
          <a:xfrm>
            <a:off x="9996458" y="5438128"/>
            <a:ext cx="548700" cy="393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rgbClr val="000000"/>
              </a:buClr>
              <a:buFont typeface="Arial"/>
              <a:buNone/>
              <a:defRPr sz="1000" b="0" i="0" u="none" strike="noStrike" cap="none">
                <a:solidFill>
                  <a:schemeClr val="dk2"/>
                </a:solidFill>
                <a:latin typeface="+mn-lt"/>
                <a:ea typeface="Arial"/>
                <a:cs typeface="Arial"/>
                <a:sym typeface="Arial"/>
              </a:defRPr>
            </a:lvl1pPr>
            <a:lvl2pPr marR="0" lvl="1"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2pPr>
            <a:lvl3pPr marR="0" lvl="2"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3pPr>
            <a:lvl4pPr marR="0" lvl="3"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4pPr>
            <a:lvl5pPr marR="0" lvl="4"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5pPr>
            <a:lvl6pPr marR="0" lvl="5"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6pPr>
            <a:lvl7pPr marR="0" lvl="6"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7pPr>
            <a:lvl8pPr marR="0" lvl="7"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8pPr>
            <a:lvl9pPr marR="0" lvl="8"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kern="0" smtClean="0">
                <a:solidFill>
                  <a:srgbClr val="595959"/>
                </a:solidFill>
                <a:latin typeface="Arial"/>
              </a:rPr>
              <a:pPr/>
              <a:t>33</a:t>
            </a:fld>
            <a:endParaRPr lang="en" kern="0">
              <a:solidFill>
                <a:srgbClr val="595959"/>
              </a:solidFill>
              <a:latin typeface="Arial"/>
            </a:endParaRPr>
          </a:p>
        </p:txBody>
      </p:sp>
    </p:spTree>
    <p:extLst>
      <p:ext uri="{BB962C8B-B14F-4D97-AF65-F5344CB8AC3E}">
        <p14:creationId xmlns:p14="http://schemas.microsoft.com/office/powerpoint/2010/main" val="14276246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2AA11-E0BD-4ACE-A9CF-736C95825A49}"/>
              </a:ext>
            </a:extLst>
          </p:cNvPr>
          <p:cNvSpPr>
            <a:spLocks noGrp="1"/>
          </p:cNvSpPr>
          <p:nvPr>
            <p:ph type="title"/>
          </p:nvPr>
        </p:nvSpPr>
        <p:spPr>
          <a:xfrm>
            <a:off x="2263822" y="1443298"/>
            <a:ext cx="7664355" cy="1325563"/>
          </a:xfrm>
        </p:spPr>
        <p:txBody>
          <a:bodyPr/>
          <a:lstStyle/>
          <a:p>
            <a:pPr algn="ctr"/>
            <a:r>
              <a:rPr lang="en-GB" dirty="0"/>
              <a:t>Question time!</a:t>
            </a:r>
          </a:p>
        </p:txBody>
      </p:sp>
    </p:spTree>
    <p:extLst>
      <p:ext uri="{BB962C8B-B14F-4D97-AF65-F5344CB8AC3E}">
        <p14:creationId xmlns:p14="http://schemas.microsoft.com/office/powerpoint/2010/main" val="5257369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B5CF7260F0E4945ADDAAA9C69887731" ma:contentTypeVersion="13" ma:contentTypeDescription="Create a new document." ma:contentTypeScope="" ma:versionID="898b1d8e0963496afda7a77246473c83">
  <xsd:schema xmlns:xsd="http://www.w3.org/2001/XMLSchema" xmlns:xs="http://www.w3.org/2001/XMLSchema" xmlns:p="http://schemas.microsoft.com/office/2006/metadata/properties" xmlns:ns3="af113954-f032-4fb9-8f4f-462c7077b373" xmlns:ns4="6dcd5883-f02c-49f6-86de-b4937351c618" targetNamespace="http://schemas.microsoft.com/office/2006/metadata/properties" ma:root="true" ma:fieldsID="9cb2eaae2abb72927866dab8019cf7d8" ns3:_="" ns4:_="">
    <xsd:import namespace="af113954-f032-4fb9-8f4f-462c7077b373"/>
    <xsd:import namespace="6dcd5883-f02c-49f6-86de-b4937351c618"/>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f113954-f032-4fb9-8f4f-462c7077b37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dcd5883-f02c-49f6-86de-b4937351c61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15ABCEA-9865-4C78-9CEA-FC1DDF16736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f113954-f032-4fb9-8f4f-462c7077b373"/>
    <ds:schemaRef ds:uri="6dcd5883-f02c-49f6-86de-b4937351c61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86C73C8-1289-477C-8C0D-9EBA6CCDD781}">
  <ds:schemaRefs>
    <ds:schemaRef ds:uri="http://purl.org/dc/terms/"/>
    <ds:schemaRef ds:uri="http://schemas.openxmlformats.org/package/2006/metadata/core-properties"/>
    <ds:schemaRef ds:uri="http://purl.org/dc/dcmitype/"/>
    <ds:schemaRef ds:uri="http://schemas.microsoft.com/office/2006/documentManagement/types"/>
    <ds:schemaRef ds:uri="af113954-f032-4fb9-8f4f-462c7077b373"/>
    <ds:schemaRef ds:uri="http://purl.org/dc/elements/1.1/"/>
    <ds:schemaRef ds:uri="http://schemas.microsoft.com/office/2006/metadata/properties"/>
    <ds:schemaRef ds:uri="6dcd5883-f02c-49f6-86de-b4937351c618"/>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3C9DAADE-FB61-44A0-8619-3D3025D5985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1948</TotalTime>
  <Words>3130</Words>
  <Application>Microsoft Office PowerPoint</Application>
  <PresentationFormat>Widescreen</PresentationFormat>
  <Paragraphs>360</Paragraphs>
  <Slides>34</Slides>
  <Notes>34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34</vt:i4>
      </vt:variant>
    </vt:vector>
  </HeadingPairs>
  <TitlesOfParts>
    <vt:vector size="45" baseType="lpstr">
      <vt:lpstr>Arial</vt:lpstr>
      <vt:lpstr>Calibri</vt:lpstr>
      <vt:lpstr>Calibri Light</vt:lpstr>
      <vt:lpstr>Cambria Math</vt:lpstr>
      <vt:lpstr>Georgia</vt:lpstr>
      <vt:lpstr>Nunito</vt:lpstr>
      <vt:lpstr>Nunito Sans Light</vt:lpstr>
      <vt:lpstr>Nunito Sans SemiBold</vt:lpstr>
      <vt:lpstr>Sassoon Penpals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Grammar, Punctuation and Spelling: Paper 1 (GPS)</vt:lpstr>
      <vt:lpstr>PowerPoint Presentation</vt:lpstr>
      <vt:lpstr>Grammar, Punctuation and Spelling: Paper 2 (spelling)</vt:lpstr>
      <vt:lpstr>PowerPoint Presentation</vt:lpstr>
      <vt:lpstr>PowerPoint Presentation</vt:lpstr>
      <vt:lpstr>Reading </vt:lpstr>
      <vt:lpstr>Reading </vt:lpstr>
      <vt:lpstr>Reading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Papers 2 (Reasoning)</vt:lpstr>
      <vt:lpstr>PowerPoint Presentation</vt:lpstr>
      <vt:lpstr>PowerPoint Presentation</vt:lpstr>
      <vt:lpstr>Maths Papers 3 (Reasoning)</vt:lpstr>
      <vt:lpstr>PowerPoint Presentation</vt:lpstr>
      <vt:lpstr>PowerPoint Presentation</vt:lpstr>
      <vt:lpstr>PowerPoint Presentation</vt:lpstr>
      <vt:lpstr>PowerPoint Presentation</vt:lpstr>
      <vt:lpstr>PowerPoint Presentation</vt:lpstr>
      <vt:lpstr>PowerPoint Presentation</vt:lpstr>
      <vt:lpstr>Question time!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Bethany Blackman</dc:creator>
  <cp:lastModifiedBy>Kieron McDonald</cp:lastModifiedBy>
  <cp:revision>106</cp:revision>
  <dcterms:created xsi:type="dcterms:W3CDTF">2022-03-02T09:45:43Z</dcterms:created>
  <dcterms:modified xsi:type="dcterms:W3CDTF">2024-09-11T16:12:39Z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0x0101006B5CF7260F0E4945ADDAAA9C69887731</vt:lpwstr>
  </property>
</Properties>
</file>